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8"/>
  </p:notesMasterIdLst>
  <p:handoutMasterIdLst>
    <p:handoutMasterId r:id="rId39"/>
  </p:handoutMasterIdLst>
  <p:sldIdLst>
    <p:sldId id="306" r:id="rId7"/>
    <p:sldId id="307" r:id="rId8"/>
    <p:sldId id="312" r:id="rId9"/>
    <p:sldId id="313" r:id="rId10"/>
    <p:sldId id="314" r:id="rId11"/>
    <p:sldId id="315" r:id="rId12"/>
    <p:sldId id="324" r:id="rId13"/>
    <p:sldId id="311" r:id="rId14"/>
    <p:sldId id="348" r:id="rId15"/>
    <p:sldId id="356" r:id="rId16"/>
    <p:sldId id="327" r:id="rId17"/>
    <p:sldId id="333" r:id="rId18"/>
    <p:sldId id="347" r:id="rId19"/>
    <p:sldId id="346" r:id="rId20"/>
    <p:sldId id="331" r:id="rId21"/>
    <p:sldId id="354" r:id="rId22"/>
    <p:sldId id="325" r:id="rId23"/>
    <p:sldId id="350" r:id="rId24"/>
    <p:sldId id="353" r:id="rId25"/>
    <p:sldId id="342" r:id="rId26"/>
    <p:sldId id="335" r:id="rId27"/>
    <p:sldId id="316" r:id="rId28"/>
    <p:sldId id="339" r:id="rId29"/>
    <p:sldId id="340" r:id="rId30"/>
    <p:sldId id="357" r:id="rId31"/>
    <p:sldId id="299" r:id="rId32"/>
    <p:sldId id="317" r:id="rId33"/>
    <p:sldId id="341" r:id="rId34"/>
    <p:sldId id="352" r:id="rId35"/>
    <p:sldId id="358" r:id="rId36"/>
    <p:sldId id="282"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7admin" initials="W" lastIdx="3" clrIdx="0"/>
  <p:cmAuthor id="1" name="Stahl, Zachary A" initials="SZA" lastIdx="2" clrIdx="1"/>
  <p:cmAuthor id="2" name="Kaczanowski, Peter J" initials="PJK"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31" autoAdjust="0"/>
  </p:normalViewPr>
  <p:slideViewPr>
    <p:cSldViewPr showGuides="1">
      <p:cViewPr>
        <p:scale>
          <a:sx n="80" d="100"/>
          <a:sy n="80" d="100"/>
        </p:scale>
        <p:origin x="-864" y="-714"/>
      </p:cViewPr>
      <p:guideLst>
        <p:guide orient="horz" pos="2160"/>
        <p:guide orient="horz" pos="290"/>
        <p:guide orient="horz" pos="786"/>
        <p:guide orient="horz" pos="4169"/>
        <p:guide orient="horz" pos="3872"/>
        <p:guide orient="horz" pos="528"/>
        <p:guide orient="horz" pos="192"/>
        <p:guide orient="horz" pos="1122"/>
        <p:guide pos="2880"/>
        <p:guide pos="179"/>
        <p:guide pos="5580"/>
        <p:guide pos="556"/>
        <p:guide pos="2736"/>
        <p:guide pos="3024"/>
        <p:guide pos="288"/>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36" y="-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CDDA7-158F-461E-BBB0-143116AB93AE}" type="doc">
      <dgm:prSet loTypeId="urn:microsoft.com/office/officeart/2005/8/layout/gear1" loCatId="process" qsTypeId="urn:microsoft.com/office/officeart/2005/8/quickstyle/simple1" qsCatId="simple" csTypeId="urn:microsoft.com/office/officeart/2005/8/colors/accent1_3" csCatId="accent1" phldr="1"/>
      <dgm:spPr/>
    </dgm:pt>
    <dgm:pt modelId="{8FA986DC-F695-47A6-B274-F049CCBE8900}">
      <dgm:prSet phldrT="[Text]"/>
      <dgm:spPr/>
      <dgm:t>
        <a:bodyPr/>
        <a:lstStyle/>
        <a:p>
          <a:r>
            <a:rPr lang="en-US" dirty="0" smtClean="0">
              <a:effectLst>
                <a:outerShdw blurRad="38100" dist="38100" dir="2700000" algn="tl">
                  <a:srgbClr val="000000">
                    <a:alpha val="43137"/>
                  </a:srgbClr>
                </a:outerShdw>
              </a:effectLst>
              <a:latin typeface="+mj-lt"/>
            </a:rPr>
            <a:t>3.</a:t>
          </a:r>
          <a:endParaRPr lang="en-US" dirty="0">
            <a:effectLst>
              <a:outerShdw blurRad="38100" dist="38100" dir="2700000" algn="tl">
                <a:srgbClr val="000000">
                  <a:alpha val="43137"/>
                </a:srgbClr>
              </a:outerShdw>
            </a:effectLst>
            <a:latin typeface="+mj-lt"/>
          </a:endParaRPr>
        </a:p>
      </dgm:t>
    </dgm:pt>
    <dgm:pt modelId="{727C0902-C938-4110-8434-86648AFECE78}" type="parTrans" cxnId="{0490A24C-1A15-4E2D-B6AF-D3628AC33B53}">
      <dgm:prSet/>
      <dgm:spPr/>
      <dgm:t>
        <a:bodyPr/>
        <a:lstStyle/>
        <a:p>
          <a:endParaRPr lang="en-US"/>
        </a:p>
      </dgm:t>
    </dgm:pt>
    <dgm:pt modelId="{8E45A904-FEF3-49E5-B03A-A127F5404BCE}" type="sibTrans" cxnId="{0490A24C-1A15-4E2D-B6AF-D3628AC33B53}">
      <dgm:prSet/>
      <dgm:spPr/>
      <dgm:t>
        <a:bodyPr/>
        <a:lstStyle/>
        <a:p>
          <a:endParaRPr lang="en-US"/>
        </a:p>
      </dgm:t>
    </dgm:pt>
    <dgm:pt modelId="{98BAD2AE-3ED5-4A17-857D-6BFB63B96021}">
      <dgm:prSet phldrT="[Text]"/>
      <dgm:spPr/>
      <dgm:t>
        <a:bodyPr/>
        <a:lstStyle/>
        <a:p>
          <a:r>
            <a:rPr lang="en-US" dirty="0" smtClean="0">
              <a:effectLst>
                <a:outerShdw blurRad="38100" dist="38100" dir="2700000" algn="tl">
                  <a:srgbClr val="000000">
                    <a:alpha val="43137"/>
                  </a:srgbClr>
                </a:outerShdw>
              </a:effectLst>
              <a:latin typeface="+mj-lt"/>
            </a:rPr>
            <a:t>2.</a:t>
          </a:r>
          <a:endParaRPr lang="en-US" dirty="0">
            <a:effectLst>
              <a:outerShdw blurRad="38100" dist="38100" dir="2700000" algn="tl">
                <a:srgbClr val="000000">
                  <a:alpha val="43137"/>
                </a:srgbClr>
              </a:outerShdw>
            </a:effectLst>
            <a:latin typeface="+mj-lt"/>
          </a:endParaRPr>
        </a:p>
      </dgm:t>
    </dgm:pt>
    <dgm:pt modelId="{B008E699-EDA4-4850-AD52-DEE93947A2B4}" type="parTrans" cxnId="{D0BCE66A-66D6-47F9-A793-9C1E9F5CE242}">
      <dgm:prSet/>
      <dgm:spPr/>
      <dgm:t>
        <a:bodyPr/>
        <a:lstStyle/>
        <a:p>
          <a:endParaRPr lang="en-US"/>
        </a:p>
      </dgm:t>
    </dgm:pt>
    <dgm:pt modelId="{76C6881A-89BA-4703-B227-9531D9260A61}" type="sibTrans" cxnId="{D0BCE66A-66D6-47F9-A793-9C1E9F5CE242}">
      <dgm:prSet/>
      <dgm:spPr/>
      <dgm:t>
        <a:bodyPr/>
        <a:lstStyle/>
        <a:p>
          <a:endParaRPr lang="en-US"/>
        </a:p>
      </dgm:t>
    </dgm:pt>
    <dgm:pt modelId="{0A5A838E-CAB4-4E1D-A412-00DD5DF9838A}">
      <dgm:prSet phldrT="[Text]"/>
      <dgm:spPr/>
      <dgm:t>
        <a:bodyPr/>
        <a:lstStyle/>
        <a:p>
          <a:r>
            <a:rPr lang="en-US" dirty="0" smtClean="0">
              <a:effectLst>
                <a:outerShdw blurRad="38100" dist="38100" dir="2700000" algn="tl">
                  <a:srgbClr val="000000">
                    <a:alpha val="43137"/>
                  </a:srgbClr>
                </a:outerShdw>
              </a:effectLst>
              <a:latin typeface="+mj-lt"/>
            </a:rPr>
            <a:t>1.</a:t>
          </a:r>
          <a:r>
            <a:rPr lang="en-US" dirty="0" smtClean="0"/>
            <a:t> </a:t>
          </a:r>
          <a:endParaRPr lang="en-US" dirty="0"/>
        </a:p>
      </dgm:t>
    </dgm:pt>
    <dgm:pt modelId="{DB9D2CD0-C173-433A-BDFD-A8F28CC31771}" type="parTrans" cxnId="{3460A92F-8785-4900-9CEF-80A31C0FD37F}">
      <dgm:prSet/>
      <dgm:spPr/>
      <dgm:t>
        <a:bodyPr/>
        <a:lstStyle/>
        <a:p>
          <a:endParaRPr lang="en-US"/>
        </a:p>
      </dgm:t>
    </dgm:pt>
    <dgm:pt modelId="{53FF8AE1-AAA8-4C1A-B985-20CEFE2C9910}" type="sibTrans" cxnId="{3460A92F-8785-4900-9CEF-80A31C0FD37F}">
      <dgm:prSet/>
      <dgm:spPr/>
      <dgm:t>
        <a:bodyPr/>
        <a:lstStyle/>
        <a:p>
          <a:endParaRPr lang="en-US"/>
        </a:p>
      </dgm:t>
    </dgm:pt>
    <dgm:pt modelId="{3E1498EC-B6B6-411A-BEEC-D3B624E9C5E0}" type="pres">
      <dgm:prSet presAssocID="{3CCCDDA7-158F-461E-BBB0-143116AB93AE}" presName="composite" presStyleCnt="0">
        <dgm:presLayoutVars>
          <dgm:chMax val="3"/>
          <dgm:animLvl val="lvl"/>
          <dgm:resizeHandles val="exact"/>
        </dgm:presLayoutVars>
      </dgm:prSet>
      <dgm:spPr/>
    </dgm:pt>
    <dgm:pt modelId="{3B9C85F9-B8FD-4D9C-A45F-215C561A696C}" type="pres">
      <dgm:prSet presAssocID="{8FA986DC-F695-47A6-B274-F049CCBE8900}" presName="gear1" presStyleLbl="node1" presStyleIdx="0" presStyleCnt="3" custScaleX="78016" custScaleY="78257" custLinFactNeighborX="-20376" custLinFactNeighborY="5188">
        <dgm:presLayoutVars>
          <dgm:chMax val="1"/>
          <dgm:bulletEnabled val="1"/>
        </dgm:presLayoutVars>
      </dgm:prSet>
      <dgm:spPr/>
      <dgm:t>
        <a:bodyPr/>
        <a:lstStyle/>
        <a:p>
          <a:endParaRPr lang="en-US"/>
        </a:p>
      </dgm:t>
    </dgm:pt>
    <dgm:pt modelId="{F05B2471-81E4-498B-BB27-674FC43BA053}" type="pres">
      <dgm:prSet presAssocID="{8FA986DC-F695-47A6-B274-F049CCBE8900}" presName="gear1srcNode" presStyleLbl="node1" presStyleIdx="0" presStyleCnt="3"/>
      <dgm:spPr/>
      <dgm:t>
        <a:bodyPr/>
        <a:lstStyle/>
        <a:p>
          <a:endParaRPr lang="en-US"/>
        </a:p>
      </dgm:t>
    </dgm:pt>
    <dgm:pt modelId="{6BE33123-B287-4D2C-BB06-7B9C6712B27F}" type="pres">
      <dgm:prSet presAssocID="{8FA986DC-F695-47A6-B274-F049CCBE8900}" presName="gear1dstNode" presStyleLbl="node1" presStyleIdx="0" presStyleCnt="3"/>
      <dgm:spPr/>
      <dgm:t>
        <a:bodyPr/>
        <a:lstStyle/>
        <a:p>
          <a:endParaRPr lang="en-US"/>
        </a:p>
      </dgm:t>
    </dgm:pt>
    <dgm:pt modelId="{5146BA91-5F3F-4914-8397-4A8471FD48A4}" type="pres">
      <dgm:prSet presAssocID="{98BAD2AE-3ED5-4A17-857D-6BFB63B96021}" presName="gear2" presStyleLbl="node1" presStyleIdx="1" presStyleCnt="3" custScaleX="90174" custScaleY="81469" custLinFactNeighborX="19432" custLinFactNeighborY="-9095">
        <dgm:presLayoutVars>
          <dgm:chMax val="1"/>
          <dgm:bulletEnabled val="1"/>
        </dgm:presLayoutVars>
      </dgm:prSet>
      <dgm:spPr/>
      <dgm:t>
        <a:bodyPr/>
        <a:lstStyle/>
        <a:p>
          <a:endParaRPr lang="en-US"/>
        </a:p>
      </dgm:t>
    </dgm:pt>
    <dgm:pt modelId="{E88AAE7D-64DA-4566-8D1F-AEE94584F932}" type="pres">
      <dgm:prSet presAssocID="{98BAD2AE-3ED5-4A17-857D-6BFB63B96021}" presName="gear2srcNode" presStyleLbl="node1" presStyleIdx="1" presStyleCnt="3"/>
      <dgm:spPr/>
      <dgm:t>
        <a:bodyPr/>
        <a:lstStyle/>
        <a:p>
          <a:endParaRPr lang="en-US"/>
        </a:p>
      </dgm:t>
    </dgm:pt>
    <dgm:pt modelId="{638DC179-1C66-4D59-BAD5-0B03A75968EE}" type="pres">
      <dgm:prSet presAssocID="{98BAD2AE-3ED5-4A17-857D-6BFB63B96021}" presName="gear2dstNode" presStyleLbl="node1" presStyleIdx="1" presStyleCnt="3"/>
      <dgm:spPr/>
      <dgm:t>
        <a:bodyPr/>
        <a:lstStyle/>
        <a:p>
          <a:endParaRPr lang="en-US"/>
        </a:p>
      </dgm:t>
    </dgm:pt>
    <dgm:pt modelId="{47E553AE-7490-4B18-B618-8EE29CD36935}" type="pres">
      <dgm:prSet presAssocID="{0A5A838E-CAB4-4E1D-A412-00DD5DF9838A}" presName="gear3" presStyleLbl="node1" presStyleIdx="2" presStyleCnt="3" custScaleX="90733" custScaleY="87211" custLinFactNeighborX="12573" custLinFactNeighborY="3372"/>
      <dgm:spPr/>
      <dgm:t>
        <a:bodyPr/>
        <a:lstStyle/>
        <a:p>
          <a:endParaRPr lang="en-US"/>
        </a:p>
      </dgm:t>
    </dgm:pt>
    <dgm:pt modelId="{3B92C0CA-547B-43F6-B6FF-3857396C91F0}" type="pres">
      <dgm:prSet presAssocID="{0A5A838E-CAB4-4E1D-A412-00DD5DF9838A}" presName="gear3tx" presStyleLbl="node1" presStyleIdx="2" presStyleCnt="3">
        <dgm:presLayoutVars>
          <dgm:chMax val="1"/>
          <dgm:bulletEnabled val="1"/>
        </dgm:presLayoutVars>
      </dgm:prSet>
      <dgm:spPr/>
      <dgm:t>
        <a:bodyPr/>
        <a:lstStyle/>
        <a:p>
          <a:endParaRPr lang="en-US"/>
        </a:p>
      </dgm:t>
    </dgm:pt>
    <dgm:pt modelId="{5EB77514-BF4C-4B52-9269-CF46EC65BAB7}" type="pres">
      <dgm:prSet presAssocID="{0A5A838E-CAB4-4E1D-A412-00DD5DF9838A}" presName="gear3srcNode" presStyleLbl="node1" presStyleIdx="2" presStyleCnt="3"/>
      <dgm:spPr/>
      <dgm:t>
        <a:bodyPr/>
        <a:lstStyle/>
        <a:p>
          <a:endParaRPr lang="en-US"/>
        </a:p>
      </dgm:t>
    </dgm:pt>
    <dgm:pt modelId="{B09BC32B-68C2-4307-A5D9-C406E4473A4E}" type="pres">
      <dgm:prSet presAssocID="{0A5A838E-CAB4-4E1D-A412-00DD5DF9838A}" presName="gear3dstNode" presStyleLbl="node1" presStyleIdx="2" presStyleCnt="3"/>
      <dgm:spPr/>
      <dgm:t>
        <a:bodyPr/>
        <a:lstStyle/>
        <a:p>
          <a:endParaRPr lang="en-US"/>
        </a:p>
      </dgm:t>
    </dgm:pt>
    <dgm:pt modelId="{316BF315-5D0C-4623-890F-C41A80C85C4E}" type="pres">
      <dgm:prSet presAssocID="{8E45A904-FEF3-49E5-B03A-A127F5404BCE}" presName="connector1" presStyleLbl="sibTrans2D1" presStyleIdx="0" presStyleCnt="3" custScaleX="82079" custScaleY="83665" custLinFactNeighborX="-21553" custLinFactNeighborY="5504"/>
      <dgm:spPr/>
      <dgm:t>
        <a:bodyPr/>
        <a:lstStyle/>
        <a:p>
          <a:endParaRPr lang="en-US"/>
        </a:p>
      </dgm:t>
    </dgm:pt>
    <dgm:pt modelId="{B1F805A3-A944-41AC-96F2-7A205234B630}" type="pres">
      <dgm:prSet presAssocID="{76C6881A-89BA-4703-B227-9531D9260A61}" presName="connector2" presStyleLbl="sibTrans2D1" presStyleIdx="1" presStyleCnt="3" custAng="1534265" custLinFactNeighborX="16771" custLinFactNeighborY="3368"/>
      <dgm:spPr/>
      <dgm:t>
        <a:bodyPr/>
        <a:lstStyle/>
        <a:p>
          <a:endParaRPr lang="en-US"/>
        </a:p>
      </dgm:t>
    </dgm:pt>
    <dgm:pt modelId="{79DB9A85-9B6B-4F71-B20F-D56137A265E4}" type="pres">
      <dgm:prSet presAssocID="{53FF8AE1-AAA8-4C1A-B985-20CEFE2C9910}" presName="connector3" presStyleLbl="sibTrans2D1" presStyleIdx="2" presStyleCnt="3" custAng="6975022" custLinFactNeighborX="7611" custLinFactNeighborY="8077"/>
      <dgm:spPr/>
      <dgm:t>
        <a:bodyPr/>
        <a:lstStyle/>
        <a:p>
          <a:endParaRPr lang="en-US"/>
        </a:p>
      </dgm:t>
    </dgm:pt>
  </dgm:ptLst>
  <dgm:cxnLst>
    <dgm:cxn modelId="{16B0FBBE-ECF7-4A14-991A-092A9D0DE277}" type="presOf" srcId="{8E45A904-FEF3-49E5-B03A-A127F5404BCE}" destId="{316BF315-5D0C-4623-890F-C41A80C85C4E}" srcOrd="0" destOrd="0" presId="urn:microsoft.com/office/officeart/2005/8/layout/gear1"/>
    <dgm:cxn modelId="{FEC9A91D-4929-461B-80C8-04EA2CFF160C}" type="presOf" srcId="{76C6881A-89BA-4703-B227-9531D9260A61}" destId="{B1F805A3-A944-41AC-96F2-7A205234B630}" srcOrd="0" destOrd="0" presId="urn:microsoft.com/office/officeart/2005/8/layout/gear1"/>
    <dgm:cxn modelId="{5DE8C661-88C1-4BA6-9961-317BDE69D60F}" type="presOf" srcId="{8FA986DC-F695-47A6-B274-F049CCBE8900}" destId="{3B9C85F9-B8FD-4D9C-A45F-215C561A696C}" srcOrd="0" destOrd="0" presId="urn:microsoft.com/office/officeart/2005/8/layout/gear1"/>
    <dgm:cxn modelId="{16436E11-8DC6-4D85-86A3-CFDCE59912D2}" type="presOf" srcId="{3CCCDDA7-158F-461E-BBB0-143116AB93AE}" destId="{3E1498EC-B6B6-411A-BEEC-D3B624E9C5E0}" srcOrd="0" destOrd="0" presId="urn:microsoft.com/office/officeart/2005/8/layout/gear1"/>
    <dgm:cxn modelId="{78AE3D69-61DC-4C43-B82C-FBA147BC32DB}" type="presOf" srcId="{0A5A838E-CAB4-4E1D-A412-00DD5DF9838A}" destId="{47E553AE-7490-4B18-B618-8EE29CD36935}" srcOrd="0" destOrd="0" presId="urn:microsoft.com/office/officeart/2005/8/layout/gear1"/>
    <dgm:cxn modelId="{3460A92F-8785-4900-9CEF-80A31C0FD37F}" srcId="{3CCCDDA7-158F-461E-BBB0-143116AB93AE}" destId="{0A5A838E-CAB4-4E1D-A412-00DD5DF9838A}" srcOrd="2" destOrd="0" parTransId="{DB9D2CD0-C173-433A-BDFD-A8F28CC31771}" sibTransId="{53FF8AE1-AAA8-4C1A-B985-20CEFE2C9910}"/>
    <dgm:cxn modelId="{C06761DD-DF0B-4F1A-8F35-0D34A4E000DE}" type="presOf" srcId="{8FA986DC-F695-47A6-B274-F049CCBE8900}" destId="{F05B2471-81E4-498B-BB27-674FC43BA053}" srcOrd="1" destOrd="0" presId="urn:microsoft.com/office/officeart/2005/8/layout/gear1"/>
    <dgm:cxn modelId="{531342B7-FD59-4142-B576-D5A046B4C894}" type="presOf" srcId="{8FA986DC-F695-47A6-B274-F049CCBE8900}" destId="{6BE33123-B287-4D2C-BB06-7B9C6712B27F}" srcOrd="2" destOrd="0" presId="urn:microsoft.com/office/officeart/2005/8/layout/gear1"/>
    <dgm:cxn modelId="{75495514-2AAC-41C9-A3C8-EEA058FAF422}" type="presOf" srcId="{98BAD2AE-3ED5-4A17-857D-6BFB63B96021}" destId="{5146BA91-5F3F-4914-8397-4A8471FD48A4}" srcOrd="0" destOrd="0" presId="urn:microsoft.com/office/officeart/2005/8/layout/gear1"/>
    <dgm:cxn modelId="{37C5AC3F-5156-4A6F-87F2-A1B3151DA9B9}" type="presOf" srcId="{0A5A838E-CAB4-4E1D-A412-00DD5DF9838A}" destId="{3B92C0CA-547B-43F6-B6FF-3857396C91F0}" srcOrd="1" destOrd="0" presId="urn:microsoft.com/office/officeart/2005/8/layout/gear1"/>
    <dgm:cxn modelId="{D0BCE66A-66D6-47F9-A793-9C1E9F5CE242}" srcId="{3CCCDDA7-158F-461E-BBB0-143116AB93AE}" destId="{98BAD2AE-3ED5-4A17-857D-6BFB63B96021}" srcOrd="1" destOrd="0" parTransId="{B008E699-EDA4-4850-AD52-DEE93947A2B4}" sibTransId="{76C6881A-89BA-4703-B227-9531D9260A61}"/>
    <dgm:cxn modelId="{DD52B9F5-B640-4B22-980A-11A6D492EE90}" type="presOf" srcId="{53FF8AE1-AAA8-4C1A-B985-20CEFE2C9910}" destId="{79DB9A85-9B6B-4F71-B20F-D56137A265E4}" srcOrd="0" destOrd="0" presId="urn:microsoft.com/office/officeart/2005/8/layout/gear1"/>
    <dgm:cxn modelId="{6ABE5BAD-9282-4BD6-A284-B9DAC1E71D54}" type="presOf" srcId="{98BAD2AE-3ED5-4A17-857D-6BFB63B96021}" destId="{E88AAE7D-64DA-4566-8D1F-AEE94584F932}" srcOrd="1" destOrd="0" presId="urn:microsoft.com/office/officeart/2005/8/layout/gear1"/>
    <dgm:cxn modelId="{9183DA1E-F3FE-490A-AF72-F924D236D77E}" type="presOf" srcId="{0A5A838E-CAB4-4E1D-A412-00DD5DF9838A}" destId="{B09BC32B-68C2-4307-A5D9-C406E4473A4E}" srcOrd="3" destOrd="0" presId="urn:microsoft.com/office/officeart/2005/8/layout/gear1"/>
    <dgm:cxn modelId="{A7F42D0C-6F1C-4CCD-9130-AE1883433944}" type="presOf" srcId="{0A5A838E-CAB4-4E1D-A412-00DD5DF9838A}" destId="{5EB77514-BF4C-4B52-9269-CF46EC65BAB7}" srcOrd="2" destOrd="0" presId="urn:microsoft.com/office/officeart/2005/8/layout/gear1"/>
    <dgm:cxn modelId="{8B8145D3-EBC6-44AE-950C-058A4B4CE64B}" type="presOf" srcId="{98BAD2AE-3ED5-4A17-857D-6BFB63B96021}" destId="{638DC179-1C66-4D59-BAD5-0B03A75968EE}" srcOrd="2" destOrd="0" presId="urn:microsoft.com/office/officeart/2005/8/layout/gear1"/>
    <dgm:cxn modelId="{0490A24C-1A15-4E2D-B6AF-D3628AC33B53}" srcId="{3CCCDDA7-158F-461E-BBB0-143116AB93AE}" destId="{8FA986DC-F695-47A6-B274-F049CCBE8900}" srcOrd="0" destOrd="0" parTransId="{727C0902-C938-4110-8434-86648AFECE78}" sibTransId="{8E45A904-FEF3-49E5-B03A-A127F5404BCE}"/>
    <dgm:cxn modelId="{B4A87332-D511-4199-9F8C-7FF94C1D2998}" type="presParOf" srcId="{3E1498EC-B6B6-411A-BEEC-D3B624E9C5E0}" destId="{3B9C85F9-B8FD-4D9C-A45F-215C561A696C}" srcOrd="0" destOrd="0" presId="urn:microsoft.com/office/officeart/2005/8/layout/gear1"/>
    <dgm:cxn modelId="{44E07BDF-CC3C-4672-91A1-3EBAEA352B8F}" type="presParOf" srcId="{3E1498EC-B6B6-411A-BEEC-D3B624E9C5E0}" destId="{F05B2471-81E4-498B-BB27-674FC43BA053}" srcOrd="1" destOrd="0" presId="urn:microsoft.com/office/officeart/2005/8/layout/gear1"/>
    <dgm:cxn modelId="{E740D166-C7AC-4510-B6FD-FEAC2B317131}" type="presParOf" srcId="{3E1498EC-B6B6-411A-BEEC-D3B624E9C5E0}" destId="{6BE33123-B287-4D2C-BB06-7B9C6712B27F}" srcOrd="2" destOrd="0" presId="urn:microsoft.com/office/officeart/2005/8/layout/gear1"/>
    <dgm:cxn modelId="{83AD2EB2-C1CB-4624-8C9D-7AC256FB15D6}" type="presParOf" srcId="{3E1498EC-B6B6-411A-BEEC-D3B624E9C5E0}" destId="{5146BA91-5F3F-4914-8397-4A8471FD48A4}" srcOrd="3" destOrd="0" presId="urn:microsoft.com/office/officeart/2005/8/layout/gear1"/>
    <dgm:cxn modelId="{B2F07B57-61BA-43AC-8CFC-13EE5709C894}" type="presParOf" srcId="{3E1498EC-B6B6-411A-BEEC-D3B624E9C5E0}" destId="{E88AAE7D-64DA-4566-8D1F-AEE94584F932}" srcOrd="4" destOrd="0" presId="urn:microsoft.com/office/officeart/2005/8/layout/gear1"/>
    <dgm:cxn modelId="{E3CFB242-E832-46C8-8E1B-2FC74A2611BE}" type="presParOf" srcId="{3E1498EC-B6B6-411A-BEEC-D3B624E9C5E0}" destId="{638DC179-1C66-4D59-BAD5-0B03A75968EE}" srcOrd="5" destOrd="0" presId="urn:microsoft.com/office/officeart/2005/8/layout/gear1"/>
    <dgm:cxn modelId="{10E6BBB7-1685-47E7-B5B6-004DC01E2803}" type="presParOf" srcId="{3E1498EC-B6B6-411A-BEEC-D3B624E9C5E0}" destId="{47E553AE-7490-4B18-B618-8EE29CD36935}" srcOrd="6" destOrd="0" presId="urn:microsoft.com/office/officeart/2005/8/layout/gear1"/>
    <dgm:cxn modelId="{06CCF4A6-1BF0-4619-9EB7-7BD5938D219A}" type="presParOf" srcId="{3E1498EC-B6B6-411A-BEEC-D3B624E9C5E0}" destId="{3B92C0CA-547B-43F6-B6FF-3857396C91F0}" srcOrd="7" destOrd="0" presId="urn:microsoft.com/office/officeart/2005/8/layout/gear1"/>
    <dgm:cxn modelId="{414CEB72-DD42-4282-BDFB-A593A3908E03}" type="presParOf" srcId="{3E1498EC-B6B6-411A-BEEC-D3B624E9C5E0}" destId="{5EB77514-BF4C-4B52-9269-CF46EC65BAB7}" srcOrd="8" destOrd="0" presId="urn:microsoft.com/office/officeart/2005/8/layout/gear1"/>
    <dgm:cxn modelId="{E1C2C946-6EBF-4130-AD3F-F593C5180585}" type="presParOf" srcId="{3E1498EC-B6B6-411A-BEEC-D3B624E9C5E0}" destId="{B09BC32B-68C2-4307-A5D9-C406E4473A4E}" srcOrd="9" destOrd="0" presId="urn:microsoft.com/office/officeart/2005/8/layout/gear1"/>
    <dgm:cxn modelId="{C79BF519-5035-45EE-8611-01820E826E05}" type="presParOf" srcId="{3E1498EC-B6B6-411A-BEEC-D3B624E9C5E0}" destId="{316BF315-5D0C-4623-890F-C41A80C85C4E}" srcOrd="10" destOrd="0" presId="urn:microsoft.com/office/officeart/2005/8/layout/gear1"/>
    <dgm:cxn modelId="{8B6117D9-E6AF-4324-8DB2-F0D8F03D7209}" type="presParOf" srcId="{3E1498EC-B6B6-411A-BEEC-D3B624E9C5E0}" destId="{B1F805A3-A944-41AC-96F2-7A205234B630}" srcOrd="11" destOrd="0" presId="urn:microsoft.com/office/officeart/2005/8/layout/gear1"/>
    <dgm:cxn modelId="{AF0F708F-9B88-482B-9A5F-AE2AB52CE362}" type="presParOf" srcId="{3E1498EC-B6B6-411A-BEEC-D3B624E9C5E0}" destId="{79DB9A85-9B6B-4F71-B20F-D56137A265E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43D85-185D-4D5A-B107-1D687E48352B}" type="doc">
      <dgm:prSet loTypeId="urn:microsoft.com/office/officeart/2005/8/layout/venn1" loCatId="relationship" qsTypeId="urn:microsoft.com/office/officeart/2005/8/quickstyle/simple1" qsCatId="simple" csTypeId="urn:microsoft.com/office/officeart/2005/8/colors/accent1_2" csCatId="accent1" phldr="1"/>
      <dgm:spPr/>
    </dgm:pt>
    <dgm:pt modelId="{2F690491-8FA4-445D-B355-01F5030DF4A0}">
      <dgm:prSet phldrT="[Text]" custT="1"/>
      <dgm:spPr/>
      <dgm:t>
        <a:bodyPr/>
        <a:lstStyle/>
        <a:p>
          <a:pPr algn="ctr"/>
          <a:endParaRPr lang="en-US" sz="1400" dirty="0" smtClean="0"/>
        </a:p>
        <a:p>
          <a:pPr algn="ctr"/>
          <a:endParaRPr lang="en-US" sz="2000" i="1" dirty="0" smtClean="0"/>
        </a:p>
        <a:p>
          <a:pPr algn="ctr"/>
          <a:r>
            <a:rPr lang="en-US" sz="2000" i="1" dirty="0" smtClean="0"/>
            <a:t>Clinician focuses on</a:t>
          </a:r>
        </a:p>
        <a:p>
          <a:pPr algn="ctr"/>
          <a:r>
            <a:rPr lang="en-US" sz="2800" b="1" dirty="0" smtClean="0">
              <a:solidFill>
                <a:schemeClr val="bg1"/>
              </a:solidFill>
              <a:effectLst>
                <a:outerShdw blurRad="38100" dist="38100" dir="2700000" algn="tl">
                  <a:srgbClr val="000000">
                    <a:alpha val="43137"/>
                  </a:srgbClr>
                </a:outerShdw>
              </a:effectLst>
            </a:rPr>
            <a:t>MOOD, BEHAVIOR, THINKING    SKILLS</a:t>
          </a:r>
        </a:p>
        <a:p>
          <a:pPr algn="ctr"/>
          <a:r>
            <a:rPr lang="en-US" sz="1050" b="1" dirty="0" smtClean="0">
              <a:solidFill>
                <a:srgbClr val="0070C0"/>
              </a:solidFill>
              <a:effectLst/>
            </a:rPr>
            <a:t>*</a:t>
          </a:r>
          <a:r>
            <a:rPr lang="en-US" sz="1100" b="1" dirty="0" smtClean="0">
              <a:solidFill>
                <a:srgbClr val="0070C0"/>
              </a:solidFill>
              <a:effectLst/>
            </a:rPr>
            <a:t>Comprehensive Diagnostic Assessment</a:t>
          </a:r>
        </a:p>
        <a:p>
          <a:pPr algn="l"/>
          <a:r>
            <a:rPr lang="en-US" sz="1100" b="1" dirty="0" smtClean="0">
              <a:solidFill>
                <a:srgbClr val="0070C0"/>
              </a:solidFill>
              <a:effectLst/>
            </a:rPr>
            <a:t>  *Functional Needs Assessment </a:t>
          </a:r>
        </a:p>
        <a:p>
          <a:pPr algn="ctr"/>
          <a:endParaRPr lang="en-US" sz="1400" dirty="0" smtClean="0"/>
        </a:p>
      </dgm:t>
    </dgm:pt>
    <dgm:pt modelId="{F82CC86B-FB0D-4BD0-9836-D48AFD966B86}" type="parTrans" cxnId="{796EAE42-BD08-44DF-9F41-B0B7B9FE947C}">
      <dgm:prSet/>
      <dgm:spPr/>
      <dgm:t>
        <a:bodyPr/>
        <a:lstStyle/>
        <a:p>
          <a:endParaRPr lang="en-US"/>
        </a:p>
      </dgm:t>
    </dgm:pt>
    <dgm:pt modelId="{43B8712F-200C-4EBB-B81D-04D33CD3353F}" type="sibTrans" cxnId="{796EAE42-BD08-44DF-9F41-B0B7B9FE947C}">
      <dgm:prSet/>
      <dgm:spPr/>
      <dgm:t>
        <a:bodyPr/>
        <a:lstStyle/>
        <a:p>
          <a:endParaRPr lang="en-US"/>
        </a:p>
      </dgm:t>
    </dgm:pt>
    <dgm:pt modelId="{A99114CD-B3FF-4390-B374-3FDDE5FDEF90}">
      <dgm:prSet phldrT="[Text]" custT="1"/>
      <dgm:spPr/>
      <dgm:t>
        <a:bodyPr/>
        <a:lstStyle/>
        <a:p>
          <a:pPr algn="ctr"/>
          <a:r>
            <a:rPr lang="en-US" sz="1400" dirty="0" smtClean="0"/>
            <a:t> </a:t>
          </a:r>
          <a:r>
            <a:rPr lang="en-US" sz="2000" i="1" dirty="0" smtClean="0"/>
            <a:t>Paraprofessional focuses on       </a:t>
          </a:r>
          <a:endParaRPr lang="en-US" sz="1400" i="1" dirty="0" smtClean="0"/>
        </a:p>
        <a:p>
          <a:pPr algn="ctr"/>
          <a:r>
            <a:rPr lang="en-US" sz="2400" b="1" dirty="0" smtClean="0"/>
            <a:t>   </a:t>
          </a:r>
          <a:r>
            <a:rPr lang="en-US" sz="2800" b="1" dirty="0" smtClean="0">
              <a:solidFill>
                <a:schemeClr val="bg1"/>
              </a:solidFill>
              <a:effectLst>
                <a:outerShdw blurRad="38100" dist="38100" dir="2700000" algn="tl">
                  <a:srgbClr val="000000">
                    <a:alpha val="43137"/>
                  </a:srgbClr>
                </a:outerShdw>
              </a:effectLst>
            </a:rPr>
            <a:t>FUNCTIONAL    SKILLS</a:t>
          </a:r>
          <a:endParaRPr lang="en-US" sz="2800" b="1" dirty="0">
            <a:solidFill>
              <a:schemeClr val="bg1"/>
            </a:solidFill>
            <a:effectLst>
              <a:outerShdw blurRad="38100" dist="38100" dir="2700000" algn="tl">
                <a:srgbClr val="000000">
                  <a:alpha val="43137"/>
                </a:srgbClr>
              </a:outerShdw>
            </a:effectLst>
          </a:endParaRPr>
        </a:p>
      </dgm:t>
    </dgm:pt>
    <dgm:pt modelId="{83801EB0-2A26-4232-B00D-E1584D597C57}" type="parTrans" cxnId="{9C29AE16-37F9-4437-B7BD-47EF979AA199}">
      <dgm:prSet/>
      <dgm:spPr/>
      <dgm:t>
        <a:bodyPr/>
        <a:lstStyle/>
        <a:p>
          <a:endParaRPr lang="en-US"/>
        </a:p>
      </dgm:t>
    </dgm:pt>
    <dgm:pt modelId="{653925BA-3AE2-4C39-8AAC-CA4BB2733726}" type="sibTrans" cxnId="{9C29AE16-37F9-4437-B7BD-47EF979AA199}">
      <dgm:prSet/>
      <dgm:spPr/>
      <dgm:t>
        <a:bodyPr/>
        <a:lstStyle/>
        <a:p>
          <a:endParaRPr lang="en-US"/>
        </a:p>
      </dgm:t>
    </dgm:pt>
    <dgm:pt modelId="{EEFF49C5-146A-45AA-B8BA-12649C425369}" type="pres">
      <dgm:prSet presAssocID="{D5743D85-185D-4D5A-B107-1D687E48352B}" presName="compositeShape" presStyleCnt="0">
        <dgm:presLayoutVars>
          <dgm:chMax val="7"/>
          <dgm:dir/>
          <dgm:resizeHandles val="exact"/>
        </dgm:presLayoutVars>
      </dgm:prSet>
      <dgm:spPr/>
    </dgm:pt>
    <dgm:pt modelId="{F910C1BE-81E4-499C-B0D0-AA66A9430BB2}" type="pres">
      <dgm:prSet presAssocID="{2F690491-8FA4-445D-B355-01F5030DF4A0}" presName="circ1" presStyleLbl="vennNode1" presStyleIdx="0" presStyleCnt="2" custScaleX="105648" custScaleY="98872" custLinFactNeighborX="-2386" custLinFactNeighborY="-1778"/>
      <dgm:spPr/>
      <dgm:t>
        <a:bodyPr/>
        <a:lstStyle/>
        <a:p>
          <a:endParaRPr lang="en-US"/>
        </a:p>
      </dgm:t>
    </dgm:pt>
    <dgm:pt modelId="{C7B213F8-83AC-49B4-A6F1-0D1EFCC21901}" type="pres">
      <dgm:prSet presAssocID="{2F690491-8FA4-445D-B355-01F5030DF4A0}" presName="circ1Tx" presStyleLbl="revTx" presStyleIdx="0" presStyleCnt="0">
        <dgm:presLayoutVars>
          <dgm:chMax val="0"/>
          <dgm:chPref val="0"/>
          <dgm:bulletEnabled val="1"/>
        </dgm:presLayoutVars>
      </dgm:prSet>
      <dgm:spPr/>
      <dgm:t>
        <a:bodyPr/>
        <a:lstStyle/>
        <a:p>
          <a:endParaRPr lang="en-US"/>
        </a:p>
      </dgm:t>
    </dgm:pt>
    <dgm:pt modelId="{F1546522-C903-4E44-B8C7-74681FC32702}" type="pres">
      <dgm:prSet presAssocID="{A99114CD-B3FF-4390-B374-3FDDE5FDEF90}" presName="circ2" presStyleLbl="vennNode1" presStyleIdx="1" presStyleCnt="2" custScaleX="101023" custLinFactNeighborX="103" custLinFactNeighborY="-1214"/>
      <dgm:spPr/>
      <dgm:t>
        <a:bodyPr/>
        <a:lstStyle/>
        <a:p>
          <a:endParaRPr lang="en-US"/>
        </a:p>
      </dgm:t>
    </dgm:pt>
    <dgm:pt modelId="{C46CDBA9-4754-47F4-A66C-5E232A16855E}" type="pres">
      <dgm:prSet presAssocID="{A99114CD-B3FF-4390-B374-3FDDE5FDEF90}" presName="circ2Tx" presStyleLbl="revTx" presStyleIdx="0" presStyleCnt="0">
        <dgm:presLayoutVars>
          <dgm:chMax val="0"/>
          <dgm:chPref val="0"/>
          <dgm:bulletEnabled val="1"/>
        </dgm:presLayoutVars>
      </dgm:prSet>
      <dgm:spPr/>
      <dgm:t>
        <a:bodyPr/>
        <a:lstStyle/>
        <a:p>
          <a:endParaRPr lang="en-US"/>
        </a:p>
      </dgm:t>
    </dgm:pt>
  </dgm:ptLst>
  <dgm:cxnLst>
    <dgm:cxn modelId="{92A4F1CF-C441-470C-B959-4AE64F8E4FC3}" type="presOf" srcId="{2F690491-8FA4-445D-B355-01F5030DF4A0}" destId="{C7B213F8-83AC-49B4-A6F1-0D1EFCC21901}" srcOrd="1" destOrd="0" presId="urn:microsoft.com/office/officeart/2005/8/layout/venn1"/>
    <dgm:cxn modelId="{DBFB3920-6AF4-4041-96DB-B12E5B14D89C}" type="presOf" srcId="{2F690491-8FA4-445D-B355-01F5030DF4A0}" destId="{F910C1BE-81E4-499C-B0D0-AA66A9430BB2}" srcOrd="0" destOrd="0" presId="urn:microsoft.com/office/officeart/2005/8/layout/venn1"/>
    <dgm:cxn modelId="{01E93D1B-EC1C-4B1C-A8B8-A8BFDB71D1AF}" type="presOf" srcId="{A99114CD-B3FF-4390-B374-3FDDE5FDEF90}" destId="{F1546522-C903-4E44-B8C7-74681FC32702}" srcOrd="0" destOrd="0" presId="urn:microsoft.com/office/officeart/2005/8/layout/venn1"/>
    <dgm:cxn modelId="{796EAE42-BD08-44DF-9F41-B0B7B9FE947C}" srcId="{D5743D85-185D-4D5A-B107-1D687E48352B}" destId="{2F690491-8FA4-445D-B355-01F5030DF4A0}" srcOrd="0" destOrd="0" parTransId="{F82CC86B-FB0D-4BD0-9836-D48AFD966B86}" sibTransId="{43B8712F-200C-4EBB-B81D-04D33CD3353F}"/>
    <dgm:cxn modelId="{9C29AE16-37F9-4437-B7BD-47EF979AA199}" srcId="{D5743D85-185D-4D5A-B107-1D687E48352B}" destId="{A99114CD-B3FF-4390-B374-3FDDE5FDEF90}" srcOrd="1" destOrd="0" parTransId="{83801EB0-2A26-4232-B00D-E1584D597C57}" sibTransId="{653925BA-3AE2-4C39-8AAC-CA4BB2733726}"/>
    <dgm:cxn modelId="{B3A1707E-8846-42DC-B05F-0CC4DBA976CB}" type="presOf" srcId="{D5743D85-185D-4D5A-B107-1D687E48352B}" destId="{EEFF49C5-146A-45AA-B8BA-12649C425369}" srcOrd="0" destOrd="0" presId="urn:microsoft.com/office/officeart/2005/8/layout/venn1"/>
    <dgm:cxn modelId="{4303F396-0722-49AE-8ADF-B799BF917E7C}" type="presOf" srcId="{A99114CD-B3FF-4390-B374-3FDDE5FDEF90}" destId="{C46CDBA9-4754-47F4-A66C-5E232A16855E}" srcOrd="1" destOrd="0" presId="urn:microsoft.com/office/officeart/2005/8/layout/venn1"/>
    <dgm:cxn modelId="{265783AA-472E-429F-B9FF-86F2A9E36E45}" type="presParOf" srcId="{EEFF49C5-146A-45AA-B8BA-12649C425369}" destId="{F910C1BE-81E4-499C-B0D0-AA66A9430BB2}" srcOrd="0" destOrd="0" presId="urn:microsoft.com/office/officeart/2005/8/layout/venn1"/>
    <dgm:cxn modelId="{A15E1708-7524-48E3-B3CC-D406020AC220}" type="presParOf" srcId="{EEFF49C5-146A-45AA-B8BA-12649C425369}" destId="{C7B213F8-83AC-49B4-A6F1-0D1EFCC21901}" srcOrd="1" destOrd="0" presId="urn:microsoft.com/office/officeart/2005/8/layout/venn1"/>
    <dgm:cxn modelId="{3DEFFDC5-5604-4B4E-9E3E-83FF0F5E2342}" type="presParOf" srcId="{EEFF49C5-146A-45AA-B8BA-12649C425369}" destId="{F1546522-C903-4E44-B8C7-74681FC32702}" srcOrd="2" destOrd="0" presId="urn:microsoft.com/office/officeart/2005/8/layout/venn1"/>
    <dgm:cxn modelId="{AE5DC747-B64A-4DB1-B0BE-739113DB35C3}" type="presParOf" srcId="{EEFF49C5-146A-45AA-B8BA-12649C425369}" destId="{C46CDBA9-4754-47F4-A66C-5E232A16855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C85F9-B8FD-4D9C-A45F-215C561A696C}">
      <dsp:nvSpPr>
        <dsp:cNvPr id="0" name=""/>
        <dsp:cNvSpPr/>
      </dsp:nvSpPr>
      <dsp:spPr>
        <a:xfrm>
          <a:off x="2683301" y="2743209"/>
          <a:ext cx="2103221" cy="2109718"/>
        </a:xfrm>
        <a:prstGeom prst="gear9">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effectLst>
                <a:outerShdw blurRad="38100" dist="38100" dir="2700000" algn="tl">
                  <a:srgbClr val="000000">
                    <a:alpha val="43137"/>
                  </a:srgbClr>
                </a:outerShdw>
              </a:effectLst>
              <a:latin typeface="+mj-lt"/>
            </a:rPr>
            <a:t>3.</a:t>
          </a:r>
          <a:endParaRPr lang="en-US" sz="5000" kern="1200" dirty="0">
            <a:effectLst>
              <a:outerShdw blurRad="38100" dist="38100" dir="2700000" algn="tl">
                <a:srgbClr val="000000">
                  <a:alpha val="43137"/>
                </a:srgbClr>
              </a:outerShdw>
            </a:effectLst>
            <a:latin typeface="+mj-lt"/>
          </a:endParaRPr>
        </a:p>
      </dsp:txBody>
      <dsp:txXfrm>
        <a:off x="3106142" y="3236969"/>
        <a:ext cx="1257539" cy="1085273"/>
      </dsp:txXfrm>
    </dsp:sp>
    <dsp:sp modelId="{5146BA91-5F3F-4914-8397-4A8471FD48A4}">
      <dsp:nvSpPr>
        <dsp:cNvPr id="0" name=""/>
        <dsp:cNvSpPr/>
      </dsp:nvSpPr>
      <dsp:spPr>
        <a:xfrm>
          <a:off x="1845087" y="1676398"/>
          <a:ext cx="1767990" cy="1597316"/>
        </a:xfrm>
        <a:prstGeom prst="gear6">
          <a:avLst/>
        </a:prstGeom>
        <a:solidFill>
          <a:schemeClr val="accent1">
            <a:shade val="80000"/>
            <a:hueOff val="-286996"/>
            <a:satOff val="-828"/>
            <a:lumOff val="147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effectLst>
                <a:outerShdw blurRad="38100" dist="38100" dir="2700000" algn="tl">
                  <a:srgbClr val="000000">
                    <a:alpha val="43137"/>
                  </a:srgbClr>
                </a:outerShdw>
              </a:effectLst>
              <a:latin typeface="+mj-lt"/>
            </a:rPr>
            <a:t>2.</a:t>
          </a:r>
          <a:endParaRPr lang="en-US" sz="5000" kern="1200" dirty="0">
            <a:effectLst>
              <a:outerShdw blurRad="38100" dist="38100" dir="2700000" algn="tl">
                <a:srgbClr val="000000">
                  <a:alpha val="43137"/>
                </a:srgbClr>
              </a:outerShdw>
            </a:effectLst>
            <a:latin typeface="+mj-lt"/>
          </a:endParaRPr>
        </a:p>
      </dsp:txBody>
      <dsp:txXfrm>
        <a:off x="2272026" y="2080958"/>
        <a:ext cx="914112" cy="788196"/>
      </dsp:txXfrm>
    </dsp:sp>
    <dsp:sp modelId="{47E553AE-7490-4B18-B618-8EE29CD36935}">
      <dsp:nvSpPr>
        <dsp:cNvPr id="0" name=""/>
        <dsp:cNvSpPr/>
      </dsp:nvSpPr>
      <dsp:spPr>
        <a:xfrm rot="20700000">
          <a:off x="2838371" y="534969"/>
          <a:ext cx="1767773" cy="1650585"/>
        </a:xfrm>
        <a:prstGeom prst="gear6">
          <a:avLst/>
        </a:prstGeom>
        <a:solidFill>
          <a:schemeClr val="accent1">
            <a:shade val="80000"/>
            <a:hueOff val="-573992"/>
            <a:satOff val="-1655"/>
            <a:lumOff val="29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effectLst>
                <a:outerShdw blurRad="38100" dist="38100" dir="2700000" algn="tl">
                  <a:srgbClr val="000000">
                    <a:alpha val="43137"/>
                  </a:srgbClr>
                </a:outerShdw>
              </a:effectLst>
              <a:latin typeface="+mj-lt"/>
            </a:rPr>
            <a:t>1.</a:t>
          </a:r>
          <a:r>
            <a:rPr lang="en-US" sz="5000" kern="1200" dirty="0" smtClean="0"/>
            <a:t> </a:t>
          </a:r>
          <a:endParaRPr lang="en-US" sz="5000" kern="1200" dirty="0"/>
        </a:p>
      </dsp:txBody>
      <dsp:txXfrm rot="-20700000">
        <a:off x="3233047" y="890040"/>
        <a:ext cx="978422" cy="940443"/>
      </dsp:txXfrm>
    </dsp:sp>
    <dsp:sp modelId="{316BF315-5D0C-4623-890F-C41A80C85C4E}">
      <dsp:nvSpPr>
        <dsp:cNvPr id="0" name=""/>
        <dsp:cNvSpPr/>
      </dsp:nvSpPr>
      <dsp:spPr>
        <a:xfrm>
          <a:off x="2302296" y="2370752"/>
          <a:ext cx="2832326" cy="2887055"/>
        </a:xfrm>
        <a:prstGeom prst="circularArrow">
          <a:avLst>
            <a:gd name="adj1" fmla="val 4687"/>
            <a:gd name="adj2" fmla="val 299029"/>
            <a:gd name="adj3" fmla="val 2530808"/>
            <a:gd name="adj4" fmla="val 15830087"/>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F805A3-A944-41AC-96F2-7A205234B630}">
      <dsp:nvSpPr>
        <dsp:cNvPr id="0" name=""/>
        <dsp:cNvSpPr/>
      </dsp:nvSpPr>
      <dsp:spPr>
        <a:xfrm rot="1534265">
          <a:off x="1441020" y="1320645"/>
          <a:ext cx="2507173" cy="2507173"/>
        </a:xfrm>
        <a:prstGeom prst="leftCircularArrow">
          <a:avLst>
            <a:gd name="adj1" fmla="val 6452"/>
            <a:gd name="adj2" fmla="val 429999"/>
            <a:gd name="adj3" fmla="val 10489124"/>
            <a:gd name="adj4" fmla="val 14837806"/>
            <a:gd name="adj5" fmla="val 7527"/>
          </a:avLst>
        </a:prstGeom>
        <a:solidFill>
          <a:schemeClr val="accent1">
            <a:shade val="90000"/>
            <a:hueOff val="-287006"/>
            <a:satOff val="-618"/>
            <a:lumOff val="134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DB9A85-9B6B-4F71-B20F-D56137A265E4}">
      <dsp:nvSpPr>
        <dsp:cNvPr id="0" name=""/>
        <dsp:cNvSpPr/>
      </dsp:nvSpPr>
      <dsp:spPr>
        <a:xfrm rot="6975022">
          <a:off x="2227318" y="114938"/>
          <a:ext cx="2703237" cy="2703237"/>
        </a:xfrm>
        <a:prstGeom prst="circularArrow">
          <a:avLst>
            <a:gd name="adj1" fmla="val 5984"/>
            <a:gd name="adj2" fmla="val 394124"/>
            <a:gd name="adj3" fmla="val 13313824"/>
            <a:gd name="adj4" fmla="val 10508221"/>
            <a:gd name="adj5" fmla="val 6981"/>
          </a:avLst>
        </a:prstGeom>
        <a:solidFill>
          <a:schemeClr val="accent1">
            <a:shade val="90000"/>
            <a:hueOff val="-574012"/>
            <a:satOff val="-1236"/>
            <a:lumOff val="269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31" tIns="45715" rIns="91431" bIns="45715" rtlCol="0"/>
          <a:lstStyle>
            <a:lvl1pPr algn="r">
              <a:defRPr sz="1200"/>
            </a:lvl1pPr>
          </a:lstStyle>
          <a:p>
            <a:fld id="{6D4573C2-1A7C-4AA2-BD30-743AA5988C5C}" type="datetimeFigureOut">
              <a:rPr lang="en-US" smtClean="0"/>
              <a:t>5/29/2018</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31" tIns="45715" rIns="91431" bIns="45715" rtlCol="0" anchor="b"/>
          <a:lstStyle>
            <a:lvl1pPr algn="r">
              <a:defRPr sz="1200"/>
            </a:lvl1pPr>
          </a:lstStyle>
          <a:p>
            <a:fld id="{42D97F81-53B6-456D-B0A2-01D56EFE9CAF}" type="slidenum">
              <a:rPr lang="en-US" smtClean="0"/>
              <a:t>‹#›</a:t>
            </a:fld>
            <a:endParaRPr lang="en-US" dirty="0"/>
          </a:p>
        </p:txBody>
      </p:sp>
    </p:spTree>
    <p:extLst>
      <p:ext uri="{BB962C8B-B14F-4D97-AF65-F5344CB8AC3E}">
        <p14:creationId xmlns:p14="http://schemas.microsoft.com/office/powerpoint/2010/main" val="99502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67" tIns="46584" rIns="93167" bIns="46584" rtlCol="0"/>
          <a:lstStyle>
            <a:lvl1pPr algn="r">
              <a:defRPr sz="1200">
                <a:latin typeface="Arial" panose="020B0604020202020204" pitchFamily="34" charset="0"/>
              </a:defRPr>
            </a:lvl1pPr>
          </a:lstStyle>
          <a:p>
            <a:fld id="{EA0B0923-116C-49FA-B24A-9794571768C4}" type="datetimeFigureOut">
              <a:rPr lang="en-US" smtClean="0"/>
              <a:pPr/>
              <a:t>5/29/2018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atin typeface="Arial" panose="020B0604020202020204" pitchFamily="34" charset="0"/>
              </a:defRPr>
            </a:lvl1pPr>
          </a:lstStyle>
          <a:p>
            <a:fld id="{D4F01560-87C0-4F5C-A8D4-49B8CF15AF9C}" type="slidenum">
              <a:rPr lang="en-US" smtClean="0"/>
              <a:pPr/>
              <a:t>‹#›</a:t>
            </a:fld>
            <a:endParaRPr lang="en-US" dirty="0"/>
          </a:p>
        </p:txBody>
      </p:sp>
    </p:spTree>
    <p:extLst>
      <p:ext uri="{BB962C8B-B14F-4D97-AF65-F5344CB8AC3E}">
        <p14:creationId xmlns:p14="http://schemas.microsoft.com/office/powerpoint/2010/main" val="232517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1pPr>
            <a:lvl2pPr marL="756986" indent="-291148" eaLnBrk="0"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2pPr>
            <a:lvl3pPr marL="1164594" indent="-232918" eaLnBrk="0"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3pPr>
            <a:lvl4pPr marL="1630432" indent="-232918" eaLnBrk="0"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4pPr>
            <a:lvl5pPr marL="2096269" indent="-232918" eaLnBrk="0"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5pPr>
            <a:lvl6pPr marL="2562106" indent="-23291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6pPr>
            <a:lvl7pPr marL="3027944" indent="-23291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7pPr>
            <a:lvl8pPr marL="3493782" indent="-23291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8pPr>
            <a:lvl9pPr marL="3959620" indent="-232918"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9pPr>
          </a:lstStyle>
          <a:p>
            <a:pPr>
              <a:spcBef>
                <a:spcPct val="0"/>
              </a:spcBef>
            </a:pPr>
            <a:fld id="{29815C78-ED28-4FA3-A8E9-B405C68C3770}" type="slidenum">
              <a:rPr lang="en-US" altLang="en-US" smtClean="0">
                <a:solidFill>
                  <a:srgbClr val="000000"/>
                </a:solidFill>
              </a:rPr>
              <a:pPr>
                <a:spcBef>
                  <a:spcPct val="0"/>
                </a:spcBef>
              </a:pPr>
              <a:t>1</a:t>
            </a:fld>
            <a:endParaRPr lang="en-US" altLang="en-US"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10</a:t>
            </a:fld>
            <a:endParaRPr lang="en-US" dirty="0"/>
          </a:p>
        </p:txBody>
      </p:sp>
    </p:spTree>
    <p:extLst>
      <p:ext uri="{BB962C8B-B14F-4D97-AF65-F5344CB8AC3E}">
        <p14:creationId xmlns:p14="http://schemas.microsoft.com/office/powerpoint/2010/main" val="302432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
        <p:nvSpPr>
          <p:cNvPr id="8" name="Date Placeholder 7"/>
          <p:cNvSpPr>
            <a:spLocks noGrp="1"/>
          </p:cNvSpPr>
          <p:nvPr>
            <p:ph type="dt" idx="14"/>
          </p:nvPr>
        </p:nvSpPr>
        <p:spPr/>
        <p:txBody>
          <a:bodyPr/>
          <a:lstStyle/>
          <a:p>
            <a:fld id="{686D2DC5-303B-4438-B02F-00634FCAB6B3}" type="datetime8">
              <a:rPr lang="en-US" smtClean="0"/>
              <a:pPr/>
              <a:t>5/29/2018 3:21 PM</a:t>
            </a:fld>
            <a:endParaRPr lang="en-US" dirty="0"/>
          </a:p>
        </p:txBody>
      </p:sp>
      <p:sp>
        <p:nvSpPr>
          <p:cNvPr id="9" name="Footer Placeholder 8"/>
          <p:cNvSpPr>
            <a:spLocks noGrp="1"/>
          </p:cNvSpPr>
          <p:nvPr>
            <p:ph type="ftr" sz="quarter" idx="15"/>
          </p:nvPr>
        </p:nvSpPr>
        <p:spPr/>
        <p:txBody>
          <a:bodyPr/>
          <a:lstStyle/>
          <a:p>
            <a:pPr defTabSz="949800" eaLnBrk="0" hangingPunct="0"/>
            <a:r>
              <a:rPr lang="en-US" sz="500" dirty="0">
                <a:gradFill>
                  <a:gsLst>
                    <a:gs pos="0">
                      <a:schemeClr val="tx1"/>
                    </a:gs>
                    <a:gs pos="100000">
                      <a:schemeClr val="tx1"/>
                    </a:gs>
                  </a:gsLst>
                  <a:lin ang="5400000" scaled="0"/>
                </a:gradFill>
                <a:cs typeface="Segoe UI" pitchFamily="34" charset="0"/>
              </a:rPr>
              <a:t>© 2016 Optum, Inc. All rights reserved. </a:t>
            </a:r>
          </a:p>
        </p:txBody>
      </p:sp>
    </p:spTree>
    <p:extLst>
      <p:ext uri="{BB962C8B-B14F-4D97-AF65-F5344CB8AC3E}">
        <p14:creationId xmlns:p14="http://schemas.microsoft.com/office/powerpoint/2010/main" val="2080509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14</a:t>
            </a:fld>
            <a:endParaRPr lang="en-US" dirty="0"/>
          </a:p>
        </p:txBody>
      </p:sp>
    </p:spTree>
    <p:extLst>
      <p:ext uri="{BB962C8B-B14F-4D97-AF65-F5344CB8AC3E}">
        <p14:creationId xmlns:p14="http://schemas.microsoft.com/office/powerpoint/2010/main" val="120539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17</a:t>
            </a:fld>
            <a:endParaRPr lang="en-US" dirty="0"/>
          </a:p>
        </p:txBody>
      </p:sp>
    </p:spTree>
    <p:extLst>
      <p:ext uri="{BB962C8B-B14F-4D97-AF65-F5344CB8AC3E}">
        <p14:creationId xmlns:p14="http://schemas.microsoft.com/office/powerpoint/2010/main" val="1447440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18</a:t>
            </a:fld>
            <a:endParaRPr lang="en-US" dirty="0"/>
          </a:p>
        </p:txBody>
      </p:sp>
    </p:spTree>
    <p:extLst>
      <p:ext uri="{BB962C8B-B14F-4D97-AF65-F5344CB8AC3E}">
        <p14:creationId xmlns:p14="http://schemas.microsoft.com/office/powerpoint/2010/main" val="3024327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21</a:t>
            </a:fld>
            <a:endParaRPr lang="en-US" dirty="0"/>
          </a:p>
        </p:txBody>
      </p:sp>
    </p:spTree>
    <p:extLst>
      <p:ext uri="{BB962C8B-B14F-4D97-AF65-F5344CB8AC3E}">
        <p14:creationId xmlns:p14="http://schemas.microsoft.com/office/powerpoint/2010/main" val="2937986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22</a:t>
            </a:fld>
            <a:endParaRPr lang="en-US" dirty="0"/>
          </a:p>
        </p:txBody>
      </p:sp>
    </p:spTree>
    <p:extLst>
      <p:ext uri="{BB962C8B-B14F-4D97-AF65-F5344CB8AC3E}">
        <p14:creationId xmlns:p14="http://schemas.microsoft.com/office/powerpoint/2010/main" val="353892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
        <p:nvSpPr>
          <p:cNvPr id="8" name="Date Placeholder 7"/>
          <p:cNvSpPr>
            <a:spLocks noGrp="1"/>
          </p:cNvSpPr>
          <p:nvPr>
            <p:ph type="dt" idx="14"/>
          </p:nvPr>
        </p:nvSpPr>
        <p:spPr/>
        <p:txBody>
          <a:bodyPr/>
          <a:lstStyle/>
          <a:p>
            <a:fld id="{686D2DC5-303B-4438-B02F-00634FCAB6B3}" type="datetime8">
              <a:rPr lang="en-US" smtClean="0"/>
              <a:pPr/>
              <a:t>5/29/2018 3:21 PM</a:t>
            </a:fld>
            <a:endParaRPr lang="en-US" dirty="0"/>
          </a:p>
        </p:txBody>
      </p:sp>
      <p:sp>
        <p:nvSpPr>
          <p:cNvPr id="9" name="Footer Placeholder 8"/>
          <p:cNvSpPr>
            <a:spLocks noGrp="1"/>
          </p:cNvSpPr>
          <p:nvPr>
            <p:ph type="ftr" sz="quarter" idx="15"/>
          </p:nvPr>
        </p:nvSpPr>
        <p:spPr/>
        <p:txBody>
          <a:bodyPr/>
          <a:lstStyle/>
          <a:p>
            <a:pPr defTabSz="949800" eaLnBrk="0" hangingPunct="0"/>
            <a:r>
              <a:rPr lang="en-US" sz="500" dirty="0">
                <a:gradFill>
                  <a:gsLst>
                    <a:gs pos="0">
                      <a:schemeClr val="tx1"/>
                    </a:gs>
                    <a:gs pos="100000">
                      <a:schemeClr val="tx1"/>
                    </a:gs>
                  </a:gsLst>
                  <a:lin ang="5400000" scaled="0"/>
                </a:gradFill>
                <a:cs typeface="Segoe UI" pitchFamily="34" charset="0"/>
              </a:rPr>
              <a:t>© 2016 Optum, Inc. All rights reserved. </a:t>
            </a:r>
          </a:p>
        </p:txBody>
      </p:sp>
    </p:spTree>
    <p:extLst>
      <p:ext uri="{BB962C8B-B14F-4D97-AF65-F5344CB8AC3E}">
        <p14:creationId xmlns:p14="http://schemas.microsoft.com/office/powerpoint/2010/main" val="208050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
        <p:nvSpPr>
          <p:cNvPr id="8" name="Date Placeholder 7"/>
          <p:cNvSpPr>
            <a:spLocks noGrp="1"/>
          </p:cNvSpPr>
          <p:nvPr>
            <p:ph type="dt" idx="14"/>
          </p:nvPr>
        </p:nvSpPr>
        <p:spPr/>
        <p:txBody>
          <a:bodyPr/>
          <a:lstStyle/>
          <a:p>
            <a:fld id="{686D2DC5-303B-4438-B02F-00634FCAB6B3}" type="datetime8">
              <a:rPr lang="en-US" smtClean="0"/>
              <a:pPr/>
              <a:t>5/29/2018 3:21 PM</a:t>
            </a:fld>
            <a:endParaRPr lang="en-US" dirty="0"/>
          </a:p>
        </p:txBody>
      </p:sp>
      <p:sp>
        <p:nvSpPr>
          <p:cNvPr id="9" name="Footer Placeholder 8"/>
          <p:cNvSpPr>
            <a:spLocks noGrp="1"/>
          </p:cNvSpPr>
          <p:nvPr>
            <p:ph type="ftr" sz="quarter" idx="15"/>
          </p:nvPr>
        </p:nvSpPr>
        <p:spPr/>
        <p:txBody>
          <a:bodyPr/>
          <a:lstStyle/>
          <a:p>
            <a:pPr defTabSz="949800" eaLnBrk="0" hangingPunct="0"/>
            <a:r>
              <a:rPr lang="en-US" sz="500" dirty="0">
                <a:gradFill>
                  <a:gsLst>
                    <a:gs pos="0">
                      <a:schemeClr val="tx1"/>
                    </a:gs>
                    <a:gs pos="100000">
                      <a:schemeClr val="tx1"/>
                    </a:gs>
                  </a:gsLst>
                  <a:lin ang="5400000" scaled="0"/>
                </a:gradFill>
                <a:cs typeface="Segoe UI" pitchFamily="34" charset="0"/>
              </a:rPr>
              <a:t>© 2016 Optum, Inc. All rights reserved. </a:t>
            </a:r>
          </a:p>
        </p:txBody>
      </p:sp>
    </p:spTree>
    <p:extLst>
      <p:ext uri="{BB962C8B-B14F-4D97-AF65-F5344CB8AC3E}">
        <p14:creationId xmlns:p14="http://schemas.microsoft.com/office/powerpoint/2010/main" val="2080509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25</a:t>
            </a:fld>
            <a:endParaRPr lang="en-US" dirty="0"/>
          </a:p>
        </p:txBody>
      </p:sp>
    </p:spTree>
    <p:extLst>
      <p:ext uri="{BB962C8B-B14F-4D97-AF65-F5344CB8AC3E}">
        <p14:creationId xmlns:p14="http://schemas.microsoft.com/office/powerpoint/2010/main" val="22523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8" name="Date Placeholder 7"/>
          <p:cNvSpPr>
            <a:spLocks noGrp="1"/>
          </p:cNvSpPr>
          <p:nvPr>
            <p:ph type="dt" idx="14"/>
          </p:nvPr>
        </p:nvSpPr>
        <p:spPr/>
        <p:txBody>
          <a:bodyPr/>
          <a:lstStyle/>
          <a:p>
            <a:fld id="{686D2DC5-303B-4438-B02F-00634FCAB6B3}" type="datetime8">
              <a:rPr lang="en-US" smtClean="0"/>
              <a:pPr/>
              <a:t>5/29/2018 3:21 PM</a:t>
            </a:fld>
            <a:endParaRPr lang="en-US" dirty="0"/>
          </a:p>
        </p:txBody>
      </p:sp>
      <p:sp>
        <p:nvSpPr>
          <p:cNvPr id="9" name="Footer Placeholder 8"/>
          <p:cNvSpPr>
            <a:spLocks noGrp="1"/>
          </p:cNvSpPr>
          <p:nvPr>
            <p:ph type="ftr" sz="quarter" idx="15"/>
          </p:nvPr>
        </p:nvSpPr>
        <p:spPr/>
        <p:txBody>
          <a:bodyPr/>
          <a:lstStyle/>
          <a:p>
            <a:pPr defTabSz="949800" eaLnBrk="0" hangingPunct="0"/>
            <a:r>
              <a:rPr lang="en-US" sz="500" dirty="0">
                <a:gradFill>
                  <a:gsLst>
                    <a:gs pos="0">
                      <a:schemeClr val="tx1"/>
                    </a:gs>
                    <a:gs pos="100000">
                      <a:schemeClr val="tx1"/>
                    </a:gs>
                  </a:gsLst>
                  <a:lin ang="5400000" scaled="0"/>
                </a:gradFill>
                <a:cs typeface="Segoe UI" pitchFamily="34" charset="0"/>
              </a:rPr>
              <a:t>© 2016 Optum, Inc. All rights reserved. </a:t>
            </a:r>
          </a:p>
        </p:txBody>
      </p:sp>
    </p:spTree>
    <p:extLst>
      <p:ext uri="{BB962C8B-B14F-4D97-AF65-F5344CB8AC3E}">
        <p14:creationId xmlns:p14="http://schemas.microsoft.com/office/powerpoint/2010/main" val="2080509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26</a:t>
            </a:fld>
            <a:endParaRPr lang="en-US" dirty="0"/>
          </a:p>
        </p:txBody>
      </p:sp>
    </p:spTree>
    <p:extLst>
      <p:ext uri="{BB962C8B-B14F-4D97-AF65-F5344CB8AC3E}">
        <p14:creationId xmlns:p14="http://schemas.microsoft.com/office/powerpoint/2010/main" val="225231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27</a:t>
            </a:fld>
            <a:endParaRPr lang="en-US" dirty="0"/>
          </a:p>
        </p:txBody>
      </p:sp>
    </p:spTree>
    <p:extLst>
      <p:ext uri="{BB962C8B-B14F-4D97-AF65-F5344CB8AC3E}">
        <p14:creationId xmlns:p14="http://schemas.microsoft.com/office/powerpoint/2010/main" val="353892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endParaRPr lang="en-US" altLang="en-US" dirty="0" smtClean="0"/>
          </a:p>
          <a:p>
            <a:pPr defTabSz="914254">
              <a:defRPr/>
            </a:pPr>
            <a:endParaRPr lang="en-US" dirty="0" smtClean="0"/>
          </a:p>
        </p:txBody>
      </p:sp>
      <p:sp>
        <p:nvSpPr>
          <p:cNvPr id="124932" name="Slide Number Placeholder 3"/>
          <p:cNvSpPr>
            <a:spLocks noGrp="1"/>
          </p:cNvSpPr>
          <p:nvPr>
            <p:ph type="sldNum" sz="quarter" idx="5"/>
          </p:nvPr>
        </p:nvSpPr>
        <p:spPr>
          <a:noFill/>
        </p:spPr>
        <p:txBody>
          <a:bodyPr/>
          <a:lstStyle>
            <a:lvl1pPr eaLnBrk="0" hangingPunct="0">
              <a:defRPr sz="900">
                <a:solidFill>
                  <a:schemeClr val="tx1"/>
                </a:solidFill>
                <a:latin typeface="Arial" charset="0"/>
                <a:ea typeface="Arial Unicode MS" pitchFamily="34" charset="-128"/>
                <a:cs typeface="Arial Unicode MS" pitchFamily="34" charset="-128"/>
              </a:defRPr>
            </a:lvl1pPr>
            <a:lvl2pPr marL="742831" indent="-285704" eaLnBrk="0" hangingPunct="0">
              <a:defRPr sz="900">
                <a:solidFill>
                  <a:schemeClr val="tx1"/>
                </a:solidFill>
                <a:latin typeface="Arial" charset="0"/>
                <a:ea typeface="Arial Unicode MS" pitchFamily="34" charset="-128"/>
                <a:cs typeface="Arial Unicode MS" pitchFamily="34" charset="-128"/>
              </a:defRPr>
            </a:lvl2pPr>
            <a:lvl3pPr marL="1142816" indent="-228562" eaLnBrk="0" hangingPunct="0">
              <a:defRPr sz="900">
                <a:solidFill>
                  <a:schemeClr val="tx1"/>
                </a:solidFill>
                <a:latin typeface="Arial" charset="0"/>
                <a:ea typeface="Arial Unicode MS" pitchFamily="34" charset="-128"/>
                <a:cs typeface="Arial Unicode MS" pitchFamily="34" charset="-128"/>
              </a:defRPr>
            </a:lvl3pPr>
            <a:lvl4pPr marL="1599942" indent="-228562" eaLnBrk="0" hangingPunct="0">
              <a:defRPr sz="900">
                <a:solidFill>
                  <a:schemeClr val="tx1"/>
                </a:solidFill>
                <a:latin typeface="Arial" charset="0"/>
                <a:ea typeface="Arial Unicode MS" pitchFamily="34" charset="-128"/>
                <a:cs typeface="Arial Unicode MS" pitchFamily="34" charset="-128"/>
              </a:defRPr>
            </a:lvl4pPr>
            <a:lvl5pPr marL="2057070" indent="-228562" eaLnBrk="0" hangingPunct="0">
              <a:defRPr sz="900">
                <a:solidFill>
                  <a:schemeClr val="tx1"/>
                </a:solidFill>
                <a:latin typeface="Arial" charset="0"/>
                <a:ea typeface="Arial Unicode MS" pitchFamily="34" charset="-128"/>
                <a:cs typeface="Arial Unicode MS" pitchFamily="34" charset="-128"/>
              </a:defRPr>
            </a:lvl5pPr>
            <a:lvl6pPr marL="2514195" indent="-228562" eaLnBrk="0" fontAlgn="base" hangingPunct="0">
              <a:lnSpc>
                <a:spcPct val="95000"/>
              </a:lnSpc>
              <a:spcBef>
                <a:spcPct val="0"/>
              </a:spcBef>
              <a:spcAft>
                <a:spcPct val="35000"/>
              </a:spcAft>
              <a:buClr>
                <a:schemeClr val="accent1"/>
              </a:buClr>
              <a:buChar char="•"/>
              <a:defRPr sz="900">
                <a:solidFill>
                  <a:schemeClr val="tx1"/>
                </a:solidFill>
                <a:latin typeface="Arial" charset="0"/>
                <a:ea typeface="Arial Unicode MS" pitchFamily="34" charset="-128"/>
                <a:cs typeface="Arial Unicode MS" pitchFamily="34" charset="-128"/>
              </a:defRPr>
            </a:lvl6pPr>
            <a:lvl7pPr marL="2971321" indent="-228562" eaLnBrk="0" fontAlgn="base" hangingPunct="0">
              <a:lnSpc>
                <a:spcPct val="95000"/>
              </a:lnSpc>
              <a:spcBef>
                <a:spcPct val="0"/>
              </a:spcBef>
              <a:spcAft>
                <a:spcPct val="35000"/>
              </a:spcAft>
              <a:buClr>
                <a:schemeClr val="accent1"/>
              </a:buClr>
              <a:buChar char="•"/>
              <a:defRPr sz="900">
                <a:solidFill>
                  <a:schemeClr val="tx1"/>
                </a:solidFill>
                <a:latin typeface="Arial" charset="0"/>
                <a:ea typeface="Arial Unicode MS" pitchFamily="34" charset="-128"/>
                <a:cs typeface="Arial Unicode MS" pitchFamily="34" charset="-128"/>
              </a:defRPr>
            </a:lvl7pPr>
            <a:lvl8pPr marL="3428449" indent="-228562" eaLnBrk="0" fontAlgn="base" hangingPunct="0">
              <a:lnSpc>
                <a:spcPct val="95000"/>
              </a:lnSpc>
              <a:spcBef>
                <a:spcPct val="0"/>
              </a:spcBef>
              <a:spcAft>
                <a:spcPct val="35000"/>
              </a:spcAft>
              <a:buClr>
                <a:schemeClr val="accent1"/>
              </a:buClr>
              <a:buChar char="•"/>
              <a:defRPr sz="900">
                <a:solidFill>
                  <a:schemeClr val="tx1"/>
                </a:solidFill>
                <a:latin typeface="Arial" charset="0"/>
                <a:ea typeface="Arial Unicode MS" pitchFamily="34" charset="-128"/>
                <a:cs typeface="Arial Unicode MS" pitchFamily="34" charset="-128"/>
              </a:defRPr>
            </a:lvl8pPr>
            <a:lvl9pPr marL="3885575" indent="-228562" eaLnBrk="0" fontAlgn="base" hangingPunct="0">
              <a:lnSpc>
                <a:spcPct val="95000"/>
              </a:lnSpc>
              <a:spcBef>
                <a:spcPct val="0"/>
              </a:spcBef>
              <a:spcAft>
                <a:spcPct val="35000"/>
              </a:spcAft>
              <a:buClr>
                <a:schemeClr val="accent1"/>
              </a:buClr>
              <a:buChar char="•"/>
              <a:defRPr sz="900">
                <a:solidFill>
                  <a:schemeClr val="tx1"/>
                </a:solidFill>
                <a:latin typeface="Arial" charset="0"/>
                <a:ea typeface="Arial Unicode MS" pitchFamily="34" charset="-128"/>
                <a:cs typeface="Arial Unicode MS" pitchFamily="34" charset="-128"/>
              </a:defRPr>
            </a:lvl9pPr>
          </a:lstStyle>
          <a:p>
            <a:fld id="{3B72F245-A028-4FAA-970F-858B1A2F126C}" type="slidenum">
              <a:rPr lang="en-US" altLang="en-US" sz="1200"/>
              <a:pPr/>
              <a:t>31</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4</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5</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6</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7</a:t>
            </a:fld>
            <a:endParaRPr lang="en-US" dirty="0"/>
          </a:p>
        </p:txBody>
      </p:sp>
    </p:spTree>
    <p:extLst>
      <p:ext uri="{BB962C8B-B14F-4D97-AF65-F5344CB8AC3E}">
        <p14:creationId xmlns:p14="http://schemas.microsoft.com/office/powerpoint/2010/main" val="353892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8</a:t>
            </a:fld>
            <a:endParaRPr lang="en-US" dirty="0"/>
          </a:p>
        </p:txBody>
      </p:sp>
    </p:spTree>
    <p:extLst>
      <p:ext uri="{BB962C8B-B14F-4D97-AF65-F5344CB8AC3E}">
        <p14:creationId xmlns:p14="http://schemas.microsoft.com/office/powerpoint/2010/main" val="311729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endParaRPr lang="en-US" altLang="en-US" dirty="0" smtClean="0"/>
          </a:p>
        </p:txBody>
      </p:sp>
      <p:sp>
        <p:nvSpPr>
          <p:cNvPr id="91140" name="Slide Number Placeholder 3"/>
          <p:cNvSpPr>
            <a:spLocks noGrp="1"/>
          </p:cNvSpPr>
          <p:nvPr>
            <p:ph type="sldNum" sz="quarter" idx="5"/>
          </p:nvPr>
        </p:nvSpPr>
        <p:spPr>
          <a:noFill/>
        </p:spPr>
        <p:txBody>
          <a:bodyPr/>
          <a:lstStyle>
            <a:lvl1pPr eaLnBrk="0"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1pPr>
            <a:lvl2pPr marL="742831" indent="-285704" eaLnBrk="0"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2pPr>
            <a:lvl3pPr marL="1142816" indent="-228562" eaLnBrk="0"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3pPr>
            <a:lvl4pPr marL="1599942" indent="-228562" eaLnBrk="0"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4pPr>
            <a:lvl5pPr marL="2057070" indent="-228562" eaLnBrk="0"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5pPr>
            <a:lvl6pPr marL="2514195" indent="-228562"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6pPr>
            <a:lvl7pPr marL="2971321" indent="-228562"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7pPr>
            <a:lvl8pPr marL="3428449" indent="-228562"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8pPr>
            <a:lvl9pPr marL="3885575" indent="-228562" eaLnBrk="0" fontAlgn="base" hangingPunct="0">
              <a:spcBef>
                <a:spcPct val="30000"/>
              </a:spcBef>
              <a:spcAft>
                <a:spcPct val="0"/>
              </a:spcAft>
              <a:defRPr sz="1200">
                <a:solidFill>
                  <a:schemeClr val="tx1"/>
                </a:solidFill>
                <a:latin typeface="Arial" charset="0"/>
                <a:ea typeface="Arial Unicode MS" pitchFamily="34" charset="-128"/>
                <a:cs typeface="Arial Unicode MS" pitchFamily="34" charset="-128"/>
              </a:defRPr>
            </a:lvl9pPr>
          </a:lstStyle>
          <a:p>
            <a:pPr>
              <a:spcBef>
                <a:spcPct val="0"/>
              </a:spcBef>
            </a:pPr>
            <a:fld id="{3B74BE73-AE47-4DB5-89A3-67F0478D542C}" type="slidenum">
              <a:rPr lang="en-US" altLang="en-US" smtClean="0"/>
              <a:pPr>
                <a:spcBef>
                  <a:spcPct val="0"/>
                </a:spcBef>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457200" y="1354138"/>
            <a:ext cx="840105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781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cxnSp>
        <p:nvCxnSpPr>
          <p:cNvPr id="5" name="Straight Connector 4"/>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3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878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or section divider - accent 2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lvl="0"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2"/>
                </a:solidFill>
                <a:effectLst/>
                <a:latin typeface="+mj-lt"/>
                <a:ea typeface="+mn-ea"/>
                <a:cs typeface="Arial" panose="020B0604020202020204" pitchFamily="34" charset="0"/>
              </a:defRPr>
            </a:lvl1pPr>
          </a:lstStyle>
          <a:p>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Tree>
    <p:extLst>
      <p:ext uri="{BB962C8B-B14F-4D97-AF65-F5344CB8AC3E}">
        <p14:creationId xmlns:p14="http://schemas.microsoft.com/office/powerpoint/2010/main" val="629535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2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lvl="0"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2"/>
                </a:solidFill>
                <a:effectLst/>
                <a:latin typeface="+mj-lt"/>
                <a:ea typeface="+mn-ea"/>
                <a:cs typeface="Arial" panose="020B0604020202020204" pitchFamily="34" charset="0"/>
              </a:defRPr>
            </a:lvl1pPr>
          </a:lstStyle>
          <a:p>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Tree>
    <p:extLst>
      <p:ext uri="{BB962C8B-B14F-4D97-AF65-F5344CB8AC3E}">
        <p14:creationId xmlns:p14="http://schemas.microsoft.com/office/powerpoint/2010/main" val="629535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4343400"/>
            <a:ext cx="4364412" cy="457200"/>
          </a:xfrm>
          <a:prstGeom prst="rect">
            <a:avLst/>
          </a:prstGeom>
          <a:noFill/>
        </p:spPr>
        <p:txBody>
          <a:bodyPr lIns="0" tIns="107577" rIns="0" bIns="107577">
            <a:noAutofit/>
          </a:bodyPr>
          <a:lstStyle>
            <a:lvl1pPr marL="0" indent="0">
              <a:spcBef>
                <a:spcPts val="0"/>
              </a:spcBef>
              <a:buNone/>
              <a:defRPr sz="2000" spc="0" baseline="0">
                <a:solidFill>
                  <a:schemeClr val="tx1"/>
                </a:solidFill>
                <a:latin typeface="+mj-lt"/>
              </a:defRPr>
            </a:lvl1pPr>
          </a:lstStyle>
          <a:p>
            <a:pPr lvl="0"/>
            <a:r>
              <a:rPr lang="en-US" dirty="0" smtClean="0"/>
              <a:t>Contact information:</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smtClean="0"/>
              <a:t>Thank you</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Tree>
    <p:extLst>
      <p:ext uri="{BB962C8B-B14F-4D97-AF65-F5344CB8AC3E}">
        <p14:creationId xmlns:p14="http://schemas.microsoft.com/office/powerpoint/2010/main" val="2727451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referred text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45"/>
            <a:ext cx="8401050" cy="4792662"/>
          </a:xfrm>
        </p:spPr>
        <p:txBody>
          <a:bodyPr/>
          <a:lstStyle>
            <a:lvl2pPr marL="0" indent="0">
              <a:buNone/>
              <a:defRPr>
                <a:solidFill>
                  <a:schemeClr val="tx1"/>
                </a:solidFill>
              </a:defRPr>
            </a:lvl2pPr>
            <a:lvl3pPr marL="171343" marR="0" indent="0" algn="l" defTabSz="685322"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583" indent="-166583">
              <a:buClr>
                <a:schemeClr val="accent1"/>
              </a:buClr>
              <a:defRPr>
                <a:solidFill>
                  <a:schemeClr val="tx1"/>
                </a:solidFill>
              </a:defRPr>
            </a:lvl4pPr>
            <a:lvl5pPr marL="402971" indent="-171343">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lang="en-US" smtClean="0"/>
              <a:pPr algn="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3433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uk-UA" dirty="0"/>
          </a:p>
        </p:txBody>
      </p:sp>
      <p:sp>
        <p:nvSpPr>
          <p:cNvPr id="11" name="Slide Number Placeholder 10"/>
          <p:cNvSpPr>
            <a:spLocks noGrp="1"/>
          </p:cNvSpPr>
          <p:nvPr>
            <p:ph type="sldNum" sz="quarter" idx="16"/>
          </p:nvPr>
        </p:nvSpPr>
        <p:spPr/>
        <p:txBody>
          <a:bodyPr/>
          <a:lstStyle>
            <a:lvl1pPr algn="r">
              <a:defRPr/>
            </a:lvl1pPr>
          </a:lstStyle>
          <a:p>
            <a:fld id="{5A12E19C-F0D7-470F-8E3A-FEF858791E3B}" type="slidenum">
              <a:rPr lang="uk-UA" smtClean="0"/>
              <a:pPr/>
              <a:t>‹#›</a:t>
            </a:fld>
            <a:endParaRPr lang="uk-UA" dirty="0"/>
          </a:p>
        </p:txBody>
      </p:sp>
      <p:sp>
        <p:nvSpPr>
          <p:cNvPr id="13" name="Text Placeholder 12"/>
          <p:cNvSpPr>
            <a:spLocks noGrp="1"/>
          </p:cNvSpPr>
          <p:nvPr>
            <p:ph type="body" sz="quarter" idx="17" hasCustomPrompt="1"/>
          </p:nvPr>
        </p:nvSpPr>
        <p:spPr>
          <a:xfrm>
            <a:off x="5508626" y="452967"/>
            <a:ext cx="3167063" cy="480484"/>
          </a:xfrm>
        </p:spPr>
        <p:txBody>
          <a:bodyPr anchor="ctr">
            <a:normAutofit/>
          </a:bodyPr>
          <a:lstStyle>
            <a:lvl1pPr marL="0" indent="0" algn="r">
              <a:buNone/>
              <a:defRPr sz="1000" baseline="0">
                <a:solidFill>
                  <a:srgbClr val="808080"/>
                </a:solidFill>
                <a:latin typeface="+mj-lt"/>
              </a:defRPr>
            </a:lvl1pPr>
          </a:lstStyle>
          <a:p>
            <a:pPr lvl="0"/>
            <a:r>
              <a:rPr lang="en-US" dirty="0" smtClean="0"/>
              <a:t>Subtitle is here</a:t>
            </a:r>
            <a:endParaRPr lang="uk-UA" dirty="0"/>
          </a:p>
        </p:txBody>
      </p:sp>
    </p:spTree>
    <p:extLst>
      <p:ext uri="{BB962C8B-B14F-4D97-AF65-F5344CB8AC3E}">
        <p14:creationId xmlns:p14="http://schemas.microsoft.com/office/powerpoint/2010/main" val="20452521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87" y="304801"/>
            <a:ext cx="8396863" cy="620358"/>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1387" y="1354138"/>
            <a:ext cx="8396863" cy="477202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58200" y="6433445"/>
            <a:ext cx="386530" cy="247226"/>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algn="r"/>
            <a:fld id="{F18F5FCC-583C-47C6-9953-2F6AD74D46AE}" type="slidenum">
              <a:rPr lang="en-US" smtClean="0"/>
              <a:pPr algn="r"/>
              <a:t>‹#›</a:t>
            </a:fld>
            <a:endParaRPr lang="en-US"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6671" y="6254135"/>
            <a:ext cx="1141003" cy="358621"/>
          </a:xfrm>
          <a:prstGeom prst="rect">
            <a:avLst/>
          </a:prstGeom>
        </p:spPr>
      </p:pic>
      <p:sp>
        <p:nvSpPr>
          <p:cNvPr id="4" name="TextBox 3"/>
          <p:cNvSpPr txBox="1"/>
          <p:nvPr userDrawn="1"/>
        </p:nvSpPr>
        <p:spPr>
          <a:xfrm>
            <a:off x="1905000" y="6433445"/>
            <a:ext cx="65532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BH1356_05/2018				United Behavioral Health operating under the brand Optum</a:t>
            </a:r>
          </a:p>
        </p:txBody>
      </p:sp>
    </p:spTree>
    <p:extLst>
      <p:ext uri="{BB962C8B-B14F-4D97-AF65-F5344CB8AC3E}">
        <p14:creationId xmlns:p14="http://schemas.microsoft.com/office/powerpoint/2010/main" val="966498941"/>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55" r:id="rId3"/>
    <p:sldLayoutId id="2147483694" r:id="rId4"/>
    <p:sldLayoutId id="2147483696" r:id="rId5"/>
    <p:sldLayoutId id="2147483697" r:id="rId6"/>
    <p:sldLayoutId id="2147483692" r:id="rId7"/>
    <p:sldLayoutId id="2147483693" r:id="rId8"/>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optum.idaho.yes@optum.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53"/>
            <a:ext cx="9143999" cy="687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381000"/>
            <a:ext cx="8458200" cy="2895600"/>
          </a:xfrm>
          <a:prstGeom prst="rect">
            <a:avLst/>
          </a:prstGeom>
          <a:noFill/>
        </p:spPr>
        <p:txBody>
          <a:bodyPr lIns="0" tIns="0" rIns="0" bIns="0"/>
          <a:lstStyle/>
          <a:p>
            <a:pPr fontAlgn="auto">
              <a:lnSpc>
                <a:spcPct val="100000"/>
              </a:lnSpc>
              <a:spcBef>
                <a:spcPts val="0"/>
              </a:spcBef>
              <a:spcAft>
                <a:spcPts val="0"/>
              </a:spcAft>
              <a:buClrTx/>
              <a:buFontTx/>
              <a:buNone/>
              <a:defRPr/>
            </a:pPr>
            <a:r>
              <a:rPr lang="en-US" sz="4000" b="0" dirty="0" smtClean="0">
                <a:solidFill>
                  <a:srgbClr val="55565A"/>
                </a:solidFill>
                <a:latin typeface="Arial" pitchFamily="34" charset="0"/>
                <a:ea typeface="+mn-ea"/>
                <a:cs typeface="Arial" pitchFamily="34" charset="0"/>
              </a:rPr>
              <a:t>Evolving the Idaho Behavioral Health Plan and Care Delivery System</a:t>
            </a:r>
            <a:endParaRPr lang="en-US" sz="4000" b="0" dirty="0">
              <a:solidFill>
                <a:srgbClr val="55565A"/>
              </a:solidFill>
              <a:latin typeface="Arial" pitchFamily="34" charset="0"/>
              <a:ea typeface="+mn-ea"/>
              <a:cs typeface="Arial" pitchFamily="34" charset="0"/>
            </a:endParaRPr>
          </a:p>
        </p:txBody>
      </p:sp>
      <p:sp>
        <p:nvSpPr>
          <p:cNvPr id="10" name="TextBox 9"/>
          <p:cNvSpPr txBox="1"/>
          <p:nvPr/>
        </p:nvSpPr>
        <p:spPr>
          <a:xfrm>
            <a:off x="337457" y="4876800"/>
            <a:ext cx="3352800" cy="990600"/>
          </a:xfrm>
          <a:prstGeom prst="rect">
            <a:avLst/>
          </a:prstGeom>
          <a:noFill/>
        </p:spPr>
        <p:txBody>
          <a:bodyPr lIns="0" tIns="0" rIns="0" bIns="0"/>
          <a:lstStyle/>
          <a:p>
            <a:pPr fontAlgn="auto">
              <a:lnSpc>
                <a:spcPct val="100000"/>
              </a:lnSpc>
              <a:spcBef>
                <a:spcPts val="0"/>
              </a:spcBef>
              <a:spcAft>
                <a:spcPts val="0"/>
              </a:spcAft>
              <a:buClrTx/>
              <a:buFontTx/>
              <a:buNone/>
              <a:defRPr/>
            </a:pPr>
            <a:endParaRPr lang="en-US" sz="3200" dirty="0" smtClean="0">
              <a:solidFill>
                <a:srgbClr val="55565A"/>
              </a:solidFill>
              <a:latin typeface="Arial" pitchFamily="34" charset="0"/>
              <a:cs typeface="Arial" pitchFamily="34" charset="0"/>
            </a:endParaRPr>
          </a:p>
          <a:p>
            <a:pPr fontAlgn="auto">
              <a:lnSpc>
                <a:spcPct val="100000"/>
              </a:lnSpc>
              <a:spcBef>
                <a:spcPts val="0"/>
              </a:spcBef>
              <a:spcAft>
                <a:spcPts val="0"/>
              </a:spcAft>
              <a:buClrTx/>
              <a:buFontTx/>
              <a:buNone/>
              <a:defRPr/>
            </a:pPr>
            <a:r>
              <a:rPr lang="en-US" sz="2800" b="0" dirty="0" smtClean="0">
                <a:solidFill>
                  <a:srgbClr val="55565A"/>
                </a:solidFill>
                <a:latin typeface="Arial" pitchFamily="34" charset="0"/>
                <a:ea typeface="+mn-ea"/>
                <a:cs typeface="Arial" pitchFamily="34" charset="0"/>
              </a:rPr>
              <a:t>May 2018</a:t>
            </a:r>
            <a:endParaRPr lang="en-US" sz="2800" b="0" dirty="0">
              <a:solidFill>
                <a:srgbClr val="55565A"/>
              </a:solidFill>
              <a:latin typeface="Arial" pitchFamily="34" charset="0"/>
              <a:ea typeface="+mn-ea"/>
              <a:cs typeface="Arial"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1617082" cy="508226"/>
          </a:xfrm>
          <a:prstGeom prst="rect">
            <a:avLst/>
          </a:prstGeom>
        </p:spPr>
      </p:pic>
    </p:spTree>
    <p:extLst>
      <p:ext uri="{BB962C8B-B14F-4D97-AF65-F5344CB8AC3E}">
        <p14:creationId xmlns:p14="http://schemas.microsoft.com/office/powerpoint/2010/main" val="361763072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329" y="1280992"/>
            <a:ext cx="5448671" cy="457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lgn="r"/>
            <a:fld id="{F18F5FCC-583C-47C6-9953-2F6AD74D46AE}" type="slidenum">
              <a:rPr lang="en-US" smtClean="0"/>
              <a:pPr algn="r"/>
              <a:t>10</a:t>
            </a:fld>
            <a:endParaRPr lang="en-US" dirty="0"/>
          </a:p>
        </p:txBody>
      </p:sp>
      <p:sp>
        <p:nvSpPr>
          <p:cNvPr id="4" name="Title 3"/>
          <p:cNvSpPr>
            <a:spLocks noGrp="1"/>
          </p:cNvSpPr>
          <p:nvPr>
            <p:ph type="title"/>
          </p:nvPr>
        </p:nvSpPr>
        <p:spPr/>
        <p:txBody>
          <a:bodyPr/>
          <a:lstStyle/>
          <a:p>
            <a:r>
              <a:rPr lang="en-US" sz="2800" dirty="0"/>
              <a:t>Evidence-Based Practice (EBP) Resource Library</a:t>
            </a:r>
          </a:p>
        </p:txBody>
      </p:sp>
      <p:sp>
        <p:nvSpPr>
          <p:cNvPr id="8" name="Content Placeholder 2"/>
          <p:cNvSpPr txBox="1">
            <a:spLocks/>
          </p:cNvSpPr>
          <p:nvPr/>
        </p:nvSpPr>
        <p:spPr bwMode="auto">
          <a:xfrm>
            <a:off x="381000" y="1202471"/>
            <a:ext cx="4648199" cy="4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marL="342900" indent="-285750" eaLnBrk="1" fontAlgn="auto" hangingPunct="1">
              <a:spcBef>
                <a:spcPts val="1200"/>
              </a:spcBef>
              <a:spcAft>
                <a:spcPts val="600"/>
              </a:spcAft>
              <a:buClr>
                <a:srgbClr val="E87722"/>
              </a:buClr>
            </a:pPr>
            <a:r>
              <a:rPr lang="en-US" sz="1800" dirty="0" smtClean="0">
                <a:solidFill>
                  <a:srgbClr val="55565A"/>
                </a:solidFill>
              </a:rPr>
              <a:t>Optum </a:t>
            </a:r>
            <a:r>
              <a:rPr lang="en-US" sz="1800" dirty="0">
                <a:solidFill>
                  <a:srgbClr val="55565A"/>
                </a:solidFill>
              </a:rPr>
              <a:t>Idaho has developed a resource list of evidence-based practices (EBPs) to promote the use of scientifically established behavioral health interventions</a:t>
            </a:r>
            <a:r>
              <a:rPr lang="en-US" sz="1800" dirty="0" smtClean="0">
                <a:solidFill>
                  <a:srgbClr val="55565A"/>
                </a:solidFill>
              </a:rPr>
              <a:t>.</a:t>
            </a:r>
          </a:p>
          <a:p>
            <a:pPr marL="342900" indent="-285750" eaLnBrk="1" fontAlgn="auto" hangingPunct="1">
              <a:spcBef>
                <a:spcPts val="1200"/>
              </a:spcBef>
              <a:spcAft>
                <a:spcPts val="600"/>
              </a:spcAft>
              <a:buClr>
                <a:srgbClr val="E87722"/>
              </a:buClr>
              <a:buFont typeface="Arial" panose="020B0604020202020204" pitchFamily="34" charset="0"/>
              <a:buChar char="•"/>
            </a:pPr>
            <a:r>
              <a:rPr lang="en-US" sz="1800" dirty="0" smtClean="0">
                <a:solidFill>
                  <a:srgbClr val="55565A"/>
                </a:solidFill>
              </a:rPr>
              <a:t>The recommendations for external EBP resources are based on research done through SAMHSA’s National Registry of Evidence-Based Programs and Practices (NREPP) and other EBP Clearinghouses</a:t>
            </a:r>
          </a:p>
          <a:p>
            <a:pPr marL="342900" indent="-285750" eaLnBrk="1" fontAlgn="auto" hangingPunct="1">
              <a:spcBef>
                <a:spcPts val="1200"/>
              </a:spcBef>
              <a:spcAft>
                <a:spcPts val="600"/>
              </a:spcAft>
              <a:buClr>
                <a:srgbClr val="E87722"/>
              </a:buClr>
              <a:buFont typeface="Arial" panose="020B0604020202020204" pitchFamily="34" charset="0"/>
              <a:buChar char="•"/>
            </a:pPr>
            <a:r>
              <a:rPr lang="en-US" sz="1800" dirty="0" smtClean="0">
                <a:solidFill>
                  <a:srgbClr val="55565A"/>
                </a:solidFill>
              </a:rPr>
              <a:t>Include identified target area (diagnosis or specialty population), cost, and delivery of each resource. </a:t>
            </a:r>
          </a:p>
          <a:p>
            <a:pPr marL="342900" lvl="1" indent="-285750" eaLnBrk="1" fontAlgn="auto" hangingPunct="1">
              <a:spcBef>
                <a:spcPts val="1200"/>
              </a:spcBef>
              <a:spcAft>
                <a:spcPts val="600"/>
              </a:spcAft>
              <a:buClr>
                <a:srgbClr val="E87722"/>
              </a:buClr>
              <a:buFont typeface="Arial" panose="020B0604020202020204" pitchFamily="34" charset="0"/>
              <a:buChar char="•"/>
            </a:pPr>
            <a:r>
              <a:rPr lang="en-US" sz="1800" dirty="0">
                <a:solidFill>
                  <a:srgbClr val="55565A"/>
                </a:solidFill>
              </a:rPr>
              <a:t>Located under </a:t>
            </a:r>
            <a:r>
              <a:rPr lang="en-US" sz="1800" dirty="0">
                <a:solidFill>
                  <a:schemeClr val="accent1"/>
                </a:solidFill>
              </a:rPr>
              <a:t>Network Providers </a:t>
            </a:r>
            <a:r>
              <a:rPr lang="en-US" sz="1800" dirty="0" smtClean="0"/>
              <a:t>tab on July 1, 2018</a:t>
            </a:r>
            <a:r>
              <a:rPr lang="en-US" sz="1800" dirty="0" smtClean="0">
                <a:solidFill>
                  <a:schemeClr val="accent1"/>
                </a:solidFill>
              </a:rPr>
              <a:t> </a:t>
            </a:r>
            <a:endParaRPr lang="en-US" sz="1800" dirty="0">
              <a:solidFill>
                <a:srgbClr val="55565A"/>
              </a:solidFill>
            </a:endParaRPr>
          </a:p>
          <a:p>
            <a:pPr marL="342900" indent="-285750" eaLnBrk="1" fontAlgn="auto" hangingPunct="1">
              <a:spcBef>
                <a:spcPts val="1200"/>
              </a:spcBef>
              <a:spcAft>
                <a:spcPts val="600"/>
              </a:spcAft>
              <a:buClr>
                <a:srgbClr val="E87722"/>
              </a:buClr>
              <a:buFont typeface="Arial" panose="020B0604020202020204" pitchFamily="34" charset="0"/>
              <a:buChar char="•"/>
            </a:pPr>
            <a:endParaRPr lang="en-US" sz="1800" dirty="0" smtClean="0">
              <a:solidFill>
                <a:srgbClr val="55565A"/>
              </a:solidFill>
            </a:endParaRPr>
          </a:p>
          <a:p>
            <a:pPr marL="398463" lvl="1" indent="0" eaLnBrk="1" fontAlgn="auto" hangingPunct="1">
              <a:spcBef>
                <a:spcPts val="1200"/>
              </a:spcBef>
              <a:spcAft>
                <a:spcPts val="600"/>
              </a:spcAft>
              <a:buClr>
                <a:srgbClr val="E87722"/>
              </a:buClr>
              <a:buNone/>
            </a:pPr>
            <a:endParaRPr lang="en-US" dirty="0">
              <a:solidFill>
                <a:srgbClr val="55565A"/>
              </a:solidFill>
            </a:endParaRPr>
          </a:p>
        </p:txBody>
      </p:sp>
    </p:spTree>
    <p:extLst>
      <p:ext uri="{BB962C8B-B14F-4D97-AF65-F5344CB8AC3E}">
        <p14:creationId xmlns:p14="http://schemas.microsoft.com/office/powerpoint/2010/main" val="23939944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610600" y="6400800"/>
            <a:ext cx="234136" cy="279871"/>
          </a:xfrm>
        </p:spPr>
        <p:txBody>
          <a:bodyPr/>
          <a:lstStyle/>
          <a:p>
            <a:pPr algn="r"/>
            <a:fld id="{D470A6BA-6070-4AD1-A225-45B2351DF1FF}" type="slidenum">
              <a:rPr lang="en-US" smtClean="0"/>
              <a:pPr algn="r"/>
              <a:t>11</a:t>
            </a:fld>
            <a:endParaRPr lang="en-US" dirty="0"/>
          </a:p>
        </p:txBody>
      </p:sp>
      <p:sp>
        <p:nvSpPr>
          <p:cNvPr id="17" name="Title 16"/>
          <p:cNvSpPr>
            <a:spLocks noGrp="1"/>
          </p:cNvSpPr>
          <p:nvPr>
            <p:ph type="title"/>
          </p:nvPr>
        </p:nvSpPr>
        <p:spPr>
          <a:xfrm>
            <a:off x="457200" y="381000"/>
            <a:ext cx="8396863" cy="620358"/>
          </a:xfrm>
        </p:spPr>
        <p:txBody>
          <a:bodyPr/>
          <a:lstStyle/>
          <a:p>
            <a:r>
              <a:rPr lang="en-US" sz="2800" dirty="0"/>
              <a:t>Key Components </a:t>
            </a:r>
            <a:r>
              <a:rPr lang="en-US" sz="2800" dirty="0" smtClean="0"/>
              <a:t>and Benefits of </a:t>
            </a:r>
            <a:r>
              <a:rPr lang="en-US" sz="2800" dirty="0"/>
              <a:t>Skills Building</a:t>
            </a:r>
          </a:p>
        </p:txBody>
      </p:sp>
      <p:sp>
        <p:nvSpPr>
          <p:cNvPr id="9" name="Content Placeholder 2"/>
          <p:cNvSpPr txBox="1">
            <a:spLocks/>
          </p:cNvSpPr>
          <p:nvPr/>
        </p:nvSpPr>
        <p:spPr bwMode="auto">
          <a:xfrm>
            <a:off x="457200" y="1219200"/>
            <a:ext cx="7239000" cy="4871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marL="0" lvl="1" indent="0">
              <a:buClr>
                <a:srgbClr val="D45D00"/>
              </a:buClr>
              <a:buNone/>
              <a:defRPr/>
            </a:pPr>
            <a:r>
              <a:rPr lang="en-US" sz="2400" kern="0" dirty="0" smtClean="0">
                <a:solidFill>
                  <a:schemeClr val="accent1"/>
                </a:solidFill>
                <a:latin typeface="Arial"/>
                <a:ea typeface="Arial Unicode MS"/>
                <a:cs typeface="Arial Unicode MS"/>
              </a:rPr>
              <a:t>Functional Assessment Tool (ex: CANS)</a:t>
            </a:r>
          </a:p>
          <a:p>
            <a:pPr marL="457200" lvl="1" indent="-228600">
              <a:buClr>
                <a:schemeClr val="accent1"/>
              </a:buClr>
              <a:buFont typeface="Arial" panose="020B0604020202020204" pitchFamily="34" charset="0"/>
              <a:buChar char="•"/>
              <a:defRPr/>
            </a:pPr>
            <a:r>
              <a:rPr lang="en-US" dirty="0" smtClean="0"/>
              <a:t>Identifies strengths and needs</a:t>
            </a:r>
          </a:p>
          <a:p>
            <a:pPr marL="457200" lvl="1" indent="-228600">
              <a:buClr>
                <a:schemeClr val="accent1"/>
              </a:buClr>
              <a:buFont typeface="Arial" panose="020B0604020202020204" pitchFamily="34" charset="0"/>
              <a:buChar char="•"/>
              <a:defRPr/>
            </a:pPr>
            <a:r>
              <a:rPr lang="en-US" dirty="0" smtClean="0"/>
              <a:t>Provides linkage between needs and treatments</a:t>
            </a:r>
          </a:p>
          <a:p>
            <a:pPr marL="457200" lvl="1" indent="-228600">
              <a:buClr>
                <a:schemeClr val="accent1"/>
              </a:buClr>
              <a:buFont typeface="Arial" panose="020B0604020202020204" pitchFamily="34" charset="0"/>
              <a:buChar char="•"/>
              <a:defRPr/>
            </a:pPr>
            <a:r>
              <a:rPr lang="en-US" dirty="0" smtClean="0"/>
              <a:t>Facilitates communication across the system</a:t>
            </a:r>
          </a:p>
          <a:p>
            <a:pPr marL="457200" lvl="1" indent="-228600">
              <a:buClr>
                <a:schemeClr val="accent1"/>
              </a:buClr>
              <a:buFont typeface="Arial" panose="020B0604020202020204" pitchFamily="34" charset="0"/>
              <a:buChar char="•"/>
              <a:defRPr/>
            </a:pPr>
            <a:r>
              <a:rPr lang="en-US" dirty="0"/>
              <a:t>Allows for the development of a more robust individualized treatment plan </a:t>
            </a:r>
            <a:endParaRPr lang="en-US" dirty="0" smtClean="0"/>
          </a:p>
          <a:p>
            <a:pPr marL="457200" lvl="1" indent="-228600">
              <a:buClr>
                <a:schemeClr val="accent1"/>
              </a:buClr>
              <a:buFont typeface="Arial" panose="020B0604020202020204" pitchFamily="34" charset="0"/>
              <a:buChar char="•"/>
              <a:defRPr/>
            </a:pPr>
            <a:r>
              <a:rPr lang="en-US" dirty="0" smtClean="0"/>
              <a:t>Allows outcomes measured over time</a:t>
            </a:r>
            <a:endParaRPr lang="en-US" sz="1600" kern="0" dirty="0" smtClean="0">
              <a:solidFill>
                <a:schemeClr val="accent1"/>
              </a:solidFill>
              <a:ea typeface="Arial Unicode MS"/>
              <a:cs typeface="Arial Unicode MS"/>
            </a:endParaRPr>
          </a:p>
          <a:p>
            <a:pPr marL="0" indent="0">
              <a:buClr>
                <a:srgbClr val="D45D00"/>
              </a:buClr>
              <a:buNone/>
              <a:defRPr/>
            </a:pPr>
            <a:r>
              <a:rPr lang="en-US" sz="2400" kern="0" dirty="0" smtClean="0">
                <a:solidFill>
                  <a:schemeClr val="accent1"/>
                </a:solidFill>
                <a:ea typeface="Arial Unicode MS"/>
                <a:cs typeface="Arial Unicode MS"/>
              </a:rPr>
              <a:t>Clinician and Paraprofessional Team</a:t>
            </a:r>
            <a:endParaRPr lang="en-US" sz="2400" kern="0" dirty="0">
              <a:solidFill>
                <a:schemeClr val="accent1"/>
              </a:solidFill>
              <a:ea typeface="Arial Unicode MS"/>
              <a:cs typeface="Arial Unicode MS"/>
            </a:endParaRPr>
          </a:p>
          <a:p>
            <a:pPr marL="457200" lvl="1" indent="-228600">
              <a:buClr>
                <a:schemeClr val="accent1"/>
              </a:buClr>
              <a:buFont typeface="Arial" panose="020B0604020202020204" pitchFamily="34" charset="0"/>
              <a:buChar char="•"/>
              <a:defRPr/>
            </a:pPr>
            <a:r>
              <a:rPr lang="en-US" dirty="0"/>
              <a:t>Promotes collaboration and teaming between formal and informal supports</a:t>
            </a:r>
          </a:p>
          <a:p>
            <a:pPr marL="457200" lvl="1" indent="-228600">
              <a:buClr>
                <a:schemeClr val="accent1"/>
              </a:buClr>
              <a:buFont typeface="Arial" panose="020B0604020202020204" pitchFamily="34" charset="0"/>
              <a:buChar char="•"/>
              <a:defRPr/>
            </a:pPr>
            <a:r>
              <a:rPr lang="en-US" dirty="0"/>
              <a:t>Treatment plan is developed using “Teaming Approach”</a:t>
            </a:r>
          </a:p>
          <a:p>
            <a:pPr marL="457200" lvl="1" indent="-228600">
              <a:buClr>
                <a:schemeClr val="accent1"/>
              </a:buClr>
              <a:buFont typeface="Arial" panose="020B0604020202020204" pitchFamily="34" charset="0"/>
              <a:buChar char="•"/>
              <a:defRPr/>
            </a:pPr>
            <a:r>
              <a:rPr lang="en-US" dirty="0"/>
              <a:t>Utilizes evidence-based skills building interventions</a:t>
            </a:r>
          </a:p>
        </p:txBody>
      </p:sp>
    </p:spTree>
    <p:extLst>
      <p:ext uri="{BB962C8B-B14F-4D97-AF65-F5344CB8AC3E}">
        <p14:creationId xmlns:p14="http://schemas.microsoft.com/office/powerpoint/2010/main" val="276752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96863" cy="620358"/>
          </a:xfrm>
        </p:spPr>
        <p:txBody>
          <a:bodyPr/>
          <a:lstStyle/>
          <a:p>
            <a:r>
              <a:rPr lang="en-US" sz="2800" dirty="0"/>
              <a:t>Psychiatric Rehabilitation Association (PRA) </a:t>
            </a:r>
          </a:p>
        </p:txBody>
      </p:sp>
      <p:sp>
        <p:nvSpPr>
          <p:cNvPr id="3" name="Slide Number Placeholder 2"/>
          <p:cNvSpPr>
            <a:spLocks noGrp="1"/>
          </p:cNvSpPr>
          <p:nvPr>
            <p:ph type="sldNum" sz="quarter" idx="4294967295"/>
          </p:nvPr>
        </p:nvSpPr>
        <p:spPr>
          <a:xfrm>
            <a:off x="8458200" y="6433445"/>
            <a:ext cx="304800" cy="195955"/>
          </a:xfrm>
        </p:spPr>
        <p:txBody>
          <a:bodyPr/>
          <a:lstStyle/>
          <a:p>
            <a:pPr algn="r"/>
            <a:fld id="{F18F5FCC-583C-47C6-9953-2F6AD74D46AE}" type="slidenum">
              <a:rPr lang="en-US" smtClean="0"/>
              <a:pPr algn="r"/>
              <a:t>12</a:t>
            </a:fld>
            <a:endParaRPr lang="en-US" dirty="0"/>
          </a:p>
        </p:txBody>
      </p:sp>
      <p:sp>
        <p:nvSpPr>
          <p:cNvPr id="4" name="Text Placeholder 3"/>
          <p:cNvSpPr>
            <a:spLocks noGrp="1"/>
          </p:cNvSpPr>
          <p:nvPr>
            <p:ph type="body" sz="quarter" idx="11"/>
          </p:nvPr>
        </p:nvSpPr>
        <p:spPr>
          <a:xfrm>
            <a:off x="457200" y="1354138"/>
            <a:ext cx="8305800" cy="4792662"/>
          </a:xfrm>
        </p:spPr>
        <p:txBody>
          <a:bodyPr/>
          <a:lstStyle/>
          <a:p>
            <a:r>
              <a:rPr lang="en-US" sz="2800" dirty="0" smtClean="0"/>
              <a:t>Dori S. Hutchinson, Sc.D., CPRP, CFRP will present here</a:t>
            </a:r>
            <a:endParaRPr lang="en-US" sz="2800" dirty="0"/>
          </a:p>
        </p:txBody>
      </p:sp>
    </p:spTree>
    <p:extLst>
      <p:ext uri="{BB962C8B-B14F-4D97-AF65-F5344CB8AC3E}">
        <p14:creationId xmlns:p14="http://schemas.microsoft.com/office/powerpoint/2010/main" val="1772274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96863" cy="620358"/>
          </a:xfrm>
        </p:spPr>
        <p:txBody>
          <a:bodyPr/>
          <a:lstStyle/>
          <a:p>
            <a:r>
              <a:rPr lang="en-US" sz="2800" dirty="0" smtClean="0"/>
              <a:t>Skills Building/CBRS Professional Requirements</a:t>
            </a:r>
            <a:endParaRPr lang="en-US" sz="2800" dirty="0"/>
          </a:p>
        </p:txBody>
      </p:sp>
      <p:sp>
        <p:nvSpPr>
          <p:cNvPr id="3" name="Slide Number Placeholder 2"/>
          <p:cNvSpPr>
            <a:spLocks noGrp="1"/>
          </p:cNvSpPr>
          <p:nvPr>
            <p:ph type="sldNum" sz="quarter" idx="4294967295"/>
          </p:nvPr>
        </p:nvSpPr>
        <p:spPr>
          <a:xfrm>
            <a:off x="8458200" y="6433445"/>
            <a:ext cx="304800" cy="195955"/>
          </a:xfrm>
        </p:spPr>
        <p:txBody>
          <a:bodyPr/>
          <a:lstStyle/>
          <a:p>
            <a:pPr algn="r"/>
            <a:fld id="{F18F5FCC-583C-47C6-9953-2F6AD74D46AE}" type="slidenum">
              <a:rPr lang="en-US" smtClean="0"/>
              <a:pPr algn="r"/>
              <a:t>13</a:t>
            </a:fld>
            <a:endParaRPr lang="en-US" dirty="0"/>
          </a:p>
        </p:txBody>
      </p:sp>
      <p:sp>
        <p:nvSpPr>
          <p:cNvPr id="4" name="Text Placeholder 3"/>
          <p:cNvSpPr>
            <a:spLocks noGrp="1"/>
          </p:cNvSpPr>
          <p:nvPr>
            <p:ph type="body" sz="quarter" idx="11"/>
          </p:nvPr>
        </p:nvSpPr>
        <p:spPr>
          <a:xfrm>
            <a:off x="304800" y="1354138"/>
            <a:ext cx="8553450" cy="4792662"/>
          </a:xfrm>
        </p:spPr>
        <p:txBody>
          <a:bodyPr/>
          <a:lstStyle/>
          <a:p>
            <a:pPr marL="514350" lvl="1" indent="-342900">
              <a:spcBef>
                <a:spcPts val="600"/>
              </a:spcBef>
              <a:buClr>
                <a:schemeClr val="tx2"/>
              </a:buClr>
            </a:pPr>
            <a:r>
              <a:rPr lang="en-US" dirty="0" smtClean="0"/>
              <a:t>Certified Psychiatric Rehabilitation Practitioner (CPRP) certification</a:t>
            </a:r>
          </a:p>
          <a:p>
            <a:pPr marL="514350" lvl="1" indent="-342900">
              <a:spcBef>
                <a:spcPts val="600"/>
              </a:spcBef>
              <a:buClr>
                <a:schemeClr val="tx2"/>
              </a:buClr>
            </a:pPr>
            <a:r>
              <a:rPr lang="en-US" dirty="0"/>
              <a:t>Child and Family Resiliency Practitioner (CFRP) </a:t>
            </a:r>
            <a:r>
              <a:rPr lang="en-US" dirty="0" smtClean="0"/>
              <a:t>certification</a:t>
            </a:r>
          </a:p>
          <a:p>
            <a:pPr marL="514350" lvl="1" indent="-342900">
              <a:spcBef>
                <a:spcPts val="600"/>
              </a:spcBef>
              <a:buClr>
                <a:schemeClr val="tx2"/>
              </a:buClr>
            </a:pPr>
            <a:r>
              <a:rPr lang="en-US" dirty="0" smtClean="0"/>
              <a:t>Optum to provide CEU opportunities</a:t>
            </a:r>
          </a:p>
          <a:p>
            <a:pPr marL="514350" lvl="1" indent="-342900">
              <a:spcBef>
                <a:spcPts val="600"/>
              </a:spcBef>
              <a:buClr>
                <a:schemeClr val="tx2"/>
              </a:buClr>
            </a:pPr>
            <a:r>
              <a:rPr lang="en-US" dirty="0"/>
              <a:t>C</a:t>
            </a:r>
            <a:r>
              <a:rPr lang="en-US" dirty="0" smtClean="0"/>
              <a:t>omplete CPRP and/or CFRP certification </a:t>
            </a:r>
          </a:p>
          <a:p>
            <a:pPr marL="514350" lvl="1" indent="-342900">
              <a:spcBef>
                <a:spcPts val="600"/>
              </a:spcBef>
              <a:buClr>
                <a:schemeClr val="tx2"/>
              </a:buClr>
            </a:pPr>
            <a:r>
              <a:rPr lang="en-US" dirty="0" smtClean="0"/>
              <a:t>Roster to be maintained of Skills Building/CBRS professionals eligible to provide services (effective July 1</a:t>
            </a:r>
            <a:r>
              <a:rPr lang="en-US" baseline="30000" dirty="0" smtClean="0"/>
              <a:t>st</a:t>
            </a:r>
            <a:r>
              <a:rPr lang="en-US" dirty="0" smtClean="0"/>
              <a:t>)</a:t>
            </a:r>
          </a:p>
          <a:p>
            <a:pPr lvl="1" indent="0">
              <a:spcBef>
                <a:spcPts val="600"/>
              </a:spcBef>
              <a:buNone/>
            </a:pPr>
            <a:endParaRPr lang="en-US" dirty="0" smtClean="0"/>
          </a:p>
          <a:p>
            <a:pPr marL="514350" lvl="1" indent="-342900">
              <a:spcBef>
                <a:spcPts val="600"/>
              </a:spcBef>
            </a:pPr>
            <a:endParaRPr lang="en-US" dirty="0"/>
          </a:p>
          <a:p>
            <a:endParaRPr lang="en-US" sz="2800" dirty="0">
              <a:solidFill>
                <a:srgbClr val="FF0000"/>
              </a:solidFill>
            </a:endParaRPr>
          </a:p>
        </p:txBody>
      </p:sp>
    </p:spTree>
    <p:extLst>
      <p:ext uri="{BB962C8B-B14F-4D97-AF65-F5344CB8AC3E}">
        <p14:creationId xmlns:p14="http://schemas.microsoft.com/office/powerpoint/2010/main" val="2473264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F5FCC-583C-47C6-9953-2F6AD74D46AE}" type="slidenum">
              <a:rPr lang="en-US" smtClean="0"/>
              <a:pPr/>
              <a:t>14</a:t>
            </a:fld>
            <a:endParaRPr lang="en-US" dirty="0"/>
          </a:p>
        </p:txBody>
      </p:sp>
      <p:sp>
        <p:nvSpPr>
          <p:cNvPr id="5" name="Title 1"/>
          <p:cNvSpPr txBox="1">
            <a:spLocks/>
          </p:cNvSpPr>
          <p:nvPr/>
        </p:nvSpPr>
        <p:spPr>
          <a:xfrm>
            <a:off x="457200" y="348343"/>
            <a:ext cx="8396863" cy="620358"/>
          </a:xfrm>
          <a:prstGeom prst="rect">
            <a:avLst/>
          </a:prstGeom>
        </p:spPr>
        <p:txBody>
          <a:bodyPr vert="horz" lIns="0" tIns="0" rIns="0" bIns="0" rtlCol="0" anchor="b">
            <a:no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r>
              <a:rPr lang="en-US" sz="2800" dirty="0"/>
              <a:t>What’s Different on July 1st, 2018?</a:t>
            </a:r>
          </a:p>
        </p:txBody>
      </p:sp>
      <p:sp>
        <p:nvSpPr>
          <p:cNvPr id="7" name="Content Placeholder 2"/>
          <p:cNvSpPr txBox="1">
            <a:spLocks/>
          </p:cNvSpPr>
          <p:nvPr/>
        </p:nvSpPr>
        <p:spPr>
          <a:xfrm>
            <a:off x="76200" y="1371600"/>
            <a:ext cx="8686800" cy="3657600"/>
          </a:xfrm>
          <a:prstGeom prst="rect">
            <a:avLst/>
          </a:prstGeom>
        </p:spPr>
        <p:txBody>
          <a:bodyPr vert="horz" lIns="0" tIns="0" rIns="0" bIns="0" rtlCol="0">
            <a:noAutofit/>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4213" lvl="1" indent="-285750">
              <a:spcAft>
                <a:spcPts val="2400"/>
              </a:spcAft>
            </a:pPr>
            <a:r>
              <a:rPr lang="en-US" dirty="0" smtClean="0">
                <a:solidFill>
                  <a:schemeClr val="accent3"/>
                </a:solidFill>
              </a:rPr>
              <a:t>Teaming approach encouraged via new billing codes</a:t>
            </a:r>
          </a:p>
          <a:p>
            <a:pPr marL="684213" lvl="1" indent="-285750">
              <a:spcAft>
                <a:spcPts val="2400"/>
              </a:spcAft>
            </a:pPr>
            <a:r>
              <a:rPr lang="en-US" dirty="0" smtClean="0">
                <a:solidFill>
                  <a:schemeClr val="accent3"/>
                </a:solidFill>
              </a:rPr>
              <a:t>Further clarification in Level of Care Guidelines</a:t>
            </a:r>
          </a:p>
          <a:p>
            <a:pPr marL="684213" lvl="1" indent="-285750">
              <a:spcAft>
                <a:spcPts val="2400"/>
              </a:spcAft>
            </a:pPr>
            <a:r>
              <a:rPr lang="en-US" dirty="0" smtClean="0">
                <a:solidFill>
                  <a:schemeClr val="accent3"/>
                </a:solidFill>
              </a:rPr>
              <a:t>Streamline documentation for Service Request Form (SRF) to include treatment plan</a:t>
            </a:r>
          </a:p>
          <a:p>
            <a:pPr marL="684213" lvl="1" indent="-285750">
              <a:spcAft>
                <a:spcPts val="2400"/>
              </a:spcAft>
            </a:pPr>
            <a:r>
              <a:rPr lang="en-US" dirty="0" smtClean="0">
                <a:solidFill>
                  <a:schemeClr val="accent3"/>
                </a:solidFill>
              </a:rPr>
              <a:t>Training on Skills Building interventions available to network Providers and funded by Optum</a:t>
            </a:r>
          </a:p>
        </p:txBody>
      </p:sp>
    </p:spTree>
    <p:extLst>
      <p:ext uri="{BB962C8B-B14F-4D97-AF65-F5344CB8AC3E}">
        <p14:creationId xmlns:p14="http://schemas.microsoft.com/office/powerpoint/2010/main" val="3851596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87" y="228600"/>
            <a:ext cx="8682613" cy="761999"/>
          </a:xfrm>
        </p:spPr>
        <p:txBody>
          <a:bodyPr/>
          <a:lstStyle/>
          <a:p>
            <a:r>
              <a:rPr lang="en-US" sz="2800" dirty="0"/>
              <a:t>Step 1: Comprehensive Diagnostic Assessment </a:t>
            </a:r>
            <a:r>
              <a:rPr lang="en-US" sz="2800" dirty="0" smtClean="0"/>
              <a:t/>
            </a:r>
            <a:br>
              <a:rPr lang="en-US" sz="2800" dirty="0" smtClean="0"/>
            </a:br>
            <a:r>
              <a:rPr lang="en-US" sz="2800" dirty="0" smtClean="0"/>
              <a:t>(</a:t>
            </a:r>
            <a:r>
              <a:rPr lang="en-US" sz="2800" dirty="0"/>
              <a:t>CDA) </a:t>
            </a:r>
            <a:r>
              <a:rPr lang="en-US" sz="2800" dirty="0" smtClean="0"/>
              <a:t>Overview – Children/Adolescents</a:t>
            </a:r>
            <a:endParaRPr lang="en-US" sz="2800" dirty="0"/>
          </a:p>
        </p:txBody>
      </p:sp>
      <p:sp>
        <p:nvSpPr>
          <p:cNvPr id="3" name="Slide Number Placeholder 2"/>
          <p:cNvSpPr>
            <a:spLocks noGrp="1"/>
          </p:cNvSpPr>
          <p:nvPr>
            <p:ph type="sldNum" sz="quarter" idx="4294967295"/>
          </p:nvPr>
        </p:nvSpPr>
        <p:spPr>
          <a:xfrm>
            <a:off x="8458200" y="6433445"/>
            <a:ext cx="304800" cy="195955"/>
          </a:xfrm>
        </p:spPr>
        <p:txBody>
          <a:bodyPr/>
          <a:lstStyle/>
          <a:p>
            <a:pPr algn="r"/>
            <a:fld id="{F18F5FCC-583C-47C6-9953-2F6AD74D46AE}" type="slidenum">
              <a:rPr lang="en-US" smtClean="0"/>
              <a:pPr algn="r"/>
              <a:t>15</a:t>
            </a:fld>
            <a:endParaRPr lang="en-US" dirty="0"/>
          </a:p>
        </p:txBody>
      </p:sp>
      <p:sp>
        <p:nvSpPr>
          <p:cNvPr id="4" name="Text Placeholder 3"/>
          <p:cNvSpPr>
            <a:spLocks noGrp="1"/>
          </p:cNvSpPr>
          <p:nvPr>
            <p:ph type="body" sz="quarter" idx="11"/>
          </p:nvPr>
        </p:nvSpPr>
        <p:spPr>
          <a:xfrm>
            <a:off x="457200" y="1143000"/>
            <a:ext cx="8401050" cy="3581400"/>
          </a:xfrm>
          <a:prstGeom prst="rect">
            <a:avLst/>
          </a:prstGeom>
        </p:spPr>
        <p:txBody>
          <a:bodyPr/>
          <a:lstStyle/>
          <a:p>
            <a:pPr>
              <a:spcBef>
                <a:spcPts val="600"/>
              </a:spcBef>
            </a:pPr>
            <a:r>
              <a:rPr lang="en-US" sz="2000" dirty="0" smtClean="0"/>
              <a:t>Completed by an independently licensed clinician</a:t>
            </a:r>
          </a:p>
          <a:p>
            <a:pPr>
              <a:spcBef>
                <a:spcPts val="600"/>
              </a:spcBef>
            </a:pPr>
            <a:r>
              <a:rPr lang="en-US" sz="2000" dirty="0" smtClean="0"/>
              <a:t>Elements include: </a:t>
            </a:r>
            <a:r>
              <a:rPr lang="en-US" sz="1800" dirty="0" smtClean="0">
                <a:solidFill>
                  <a:schemeClr val="accent3"/>
                </a:solidFill>
              </a:rPr>
              <a:t>presenting problem, behavioral health treatment</a:t>
            </a:r>
            <a:r>
              <a:rPr lang="en-US" sz="1800" dirty="0">
                <a:solidFill>
                  <a:schemeClr val="accent3"/>
                </a:solidFill>
              </a:rPr>
              <a:t>, </a:t>
            </a:r>
            <a:r>
              <a:rPr lang="en-US" sz="1800" dirty="0" smtClean="0">
                <a:solidFill>
                  <a:schemeClr val="accent3"/>
                </a:solidFill>
              </a:rPr>
              <a:t>medical, family and developmental history, complete DSM diagnosis, mental status exam, risk assessment, substance abuse screening, spiritual and cultural needs, medication information, recommendations</a:t>
            </a:r>
          </a:p>
          <a:p>
            <a:pPr>
              <a:spcBef>
                <a:spcPts val="600"/>
              </a:spcBef>
            </a:pPr>
            <a:r>
              <a:rPr lang="en-US" sz="2000" dirty="0" smtClean="0">
                <a:solidFill>
                  <a:schemeClr val="accent1"/>
                </a:solidFill>
              </a:rPr>
              <a:t>Admission </a:t>
            </a:r>
            <a:r>
              <a:rPr lang="en-US" sz="2000" dirty="0">
                <a:solidFill>
                  <a:schemeClr val="accent1"/>
                </a:solidFill>
              </a:rPr>
              <a:t>Criteria as indicated on Skills Building </a:t>
            </a:r>
            <a:r>
              <a:rPr lang="en-US" sz="2000" dirty="0" smtClean="0">
                <a:solidFill>
                  <a:schemeClr val="accent1"/>
                </a:solidFill>
              </a:rPr>
              <a:t>LOCGs:</a:t>
            </a:r>
            <a:endParaRPr lang="en-US" sz="2000" dirty="0">
              <a:solidFill>
                <a:schemeClr val="accent1"/>
              </a:solidFill>
            </a:endParaRPr>
          </a:p>
          <a:p>
            <a:pPr marL="514350" lvl="1" indent="-342900">
              <a:spcBef>
                <a:spcPts val="600"/>
              </a:spcBef>
            </a:pPr>
            <a:r>
              <a:rPr lang="en-US" sz="1800" dirty="0" smtClean="0"/>
              <a:t>Serious Emotional Disturbance (SED)</a:t>
            </a:r>
          </a:p>
          <a:p>
            <a:pPr marL="514350" lvl="1" indent="-342900">
              <a:spcBef>
                <a:spcPts val="600"/>
              </a:spcBef>
            </a:pPr>
            <a:r>
              <a:rPr lang="en-US" sz="1800" dirty="0" smtClean="0"/>
              <a:t>Difficulty gaining and utilizing skills necessary to function adaptively in home and community settings</a:t>
            </a:r>
          </a:p>
          <a:p>
            <a:pPr marL="514350" lvl="1" indent="-342900">
              <a:spcBef>
                <a:spcPts val="600"/>
              </a:spcBef>
            </a:pPr>
            <a:r>
              <a:rPr lang="en-US" sz="1800" dirty="0" smtClean="0"/>
              <a:t>Impact at least one (1) of the following areas, continuously or intermittently:</a:t>
            </a:r>
          </a:p>
          <a:p>
            <a:pPr algn="r"/>
            <a:endParaRPr lang="en-US" dirty="0" smtClean="0"/>
          </a:p>
          <a:p>
            <a:pPr algn="r"/>
            <a:endParaRPr lang="en-US" dirty="0"/>
          </a:p>
        </p:txBody>
      </p:sp>
      <p:sp>
        <p:nvSpPr>
          <p:cNvPr id="5" name="TextBox 4"/>
          <p:cNvSpPr txBox="1"/>
          <p:nvPr/>
        </p:nvSpPr>
        <p:spPr>
          <a:xfrm>
            <a:off x="2438400" y="5627132"/>
            <a:ext cx="1524000" cy="369332"/>
          </a:xfrm>
          <a:prstGeom prst="rect">
            <a:avLst/>
          </a:prstGeom>
          <a:noFill/>
        </p:spPr>
        <p:txBody>
          <a:bodyPr wrap="square" rtlCol="0">
            <a:spAutoFit/>
          </a:bodyPr>
          <a:lstStyle/>
          <a:p>
            <a:endParaRPr lang="en-US" dirty="0" err="1" smtClean="0"/>
          </a:p>
        </p:txBody>
      </p:sp>
      <p:sp>
        <p:nvSpPr>
          <p:cNvPr id="6" name="TextBox 5"/>
          <p:cNvSpPr txBox="1"/>
          <p:nvPr/>
        </p:nvSpPr>
        <p:spPr>
          <a:xfrm>
            <a:off x="5867400" y="5442466"/>
            <a:ext cx="1524000" cy="369332"/>
          </a:xfrm>
          <a:prstGeom prst="rect">
            <a:avLst/>
          </a:prstGeom>
          <a:noFill/>
        </p:spPr>
        <p:txBody>
          <a:bodyPr wrap="square" rtlCol="0">
            <a:spAutoFit/>
          </a:bodyPr>
          <a:lstStyle/>
          <a:p>
            <a:endParaRPr lang="en-US" dirty="0" err="1" smtClean="0"/>
          </a:p>
        </p:txBody>
      </p:sp>
      <p:sp>
        <p:nvSpPr>
          <p:cNvPr id="7" name="TextBox 6"/>
          <p:cNvSpPr txBox="1"/>
          <p:nvPr/>
        </p:nvSpPr>
        <p:spPr>
          <a:xfrm>
            <a:off x="762000" y="4749969"/>
            <a:ext cx="4114800" cy="923330"/>
          </a:xfrm>
          <a:prstGeom prst="rect">
            <a:avLst/>
          </a:prstGeom>
          <a:noFill/>
        </p:spPr>
        <p:txBody>
          <a:bodyPr wrap="square" rtlCol="0">
            <a:spAutoFit/>
          </a:bodyPr>
          <a:lstStyle/>
          <a:p>
            <a:pPr marL="404813" lvl="2" indent="-285750">
              <a:buFont typeface="Arial" panose="020B0604020202020204" pitchFamily="34" charset="0"/>
              <a:buChar char="−"/>
            </a:pPr>
            <a:r>
              <a:rPr lang="en-US" dirty="0"/>
              <a:t>Vocational/Educational</a:t>
            </a:r>
            <a:endParaRPr lang="en-US" sz="1200" dirty="0"/>
          </a:p>
          <a:p>
            <a:pPr marL="404813" lvl="2" indent="-285750">
              <a:buFont typeface="Arial" panose="020B0604020202020204" pitchFamily="34" charset="0"/>
              <a:buChar char="−"/>
            </a:pPr>
            <a:r>
              <a:rPr lang="en-US" dirty="0"/>
              <a:t>Social relationships/support</a:t>
            </a:r>
            <a:endParaRPr lang="en-US" sz="1200" dirty="0"/>
          </a:p>
          <a:p>
            <a:pPr marL="404813" lvl="2" indent="-285750">
              <a:buFont typeface="Arial" panose="020B0604020202020204" pitchFamily="34" charset="0"/>
              <a:buChar char="−"/>
            </a:pPr>
            <a:r>
              <a:rPr lang="en-US" dirty="0"/>
              <a:t>Family</a:t>
            </a:r>
            <a:endParaRPr lang="en-US" sz="1200" dirty="0"/>
          </a:p>
        </p:txBody>
      </p:sp>
      <p:sp>
        <p:nvSpPr>
          <p:cNvPr id="8" name="TextBox 7"/>
          <p:cNvSpPr txBox="1"/>
          <p:nvPr/>
        </p:nvSpPr>
        <p:spPr>
          <a:xfrm>
            <a:off x="4800600" y="4800600"/>
            <a:ext cx="3200400" cy="830997"/>
          </a:xfrm>
          <a:prstGeom prst="rect">
            <a:avLst/>
          </a:prstGeom>
          <a:noFill/>
        </p:spPr>
        <p:txBody>
          <a:bodyPr wrap="square" rtlCol="0">
            <a:spAutoFit/>
          </a:bodyPr>
          <a:lstStyle/>
          <a:p>
            <a:pPr marL="404813" lvl="2" indent="-285750">
              <a:buFont typeface="Arial" panose="020B0604020202020204" pitchFamily="34" charset="0"/>
              <a:buChar char="−"/>
            </a:pPr>
            <a:r>
              <a:rPr lang="en-US" dirty="0"/>
              <a:t>Basic Living Skills</a:t>
            </a:r>
          </a:p>
          <a:p>
            <a:pPr marL="404813" lvl="2" indent="-285750">
              <a:buFont typeface="Arial" panose="020B0604020202020204" pitchFamily="34" charset="0"/>
              <a:buChar char="−"/>
            </a:pPr>
            <a:r>
              <a:rPr lang="en-US" dirty="0"/>
              <a:t>Community/Legal</a:t>
            </a:r>
          </a:p>
          <a:p>
            <a:pPr marL="347663" lvl="2" indent="-228600">
              <a:buFont typeface="Wingdings" panose="05000000000000000000" pitchFamily="2" charset="2"/>
              <a:buChar char="§"/>
            </a:pPr>
            <a:endParaRPr lang="en-US" sz="1200" dirty="0"/>
          </a:p>
        </p:txBody>
      </p:sp>
    </p:spTree>
    <p:extLst>
      <p:ext uri="{BB962C8B-B14F-4D97-AF65-F5344CB8AC3E}">
        <p14:creationId xmlns:p14="http://schemas.microsoft.com/office/powerpoint/2010/main" val="1285218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87" y="228600"/>
            <a:ext cx="8682613" cy="761999"/>
          </a:xfrm>
        </p:spPr>
        <p:txBody>
          <a:bodyPr/>
          <a:lstStyle/>
          <a:p>
            <a:r>
              <a:rPr lang="en-US" sz="2800" dirty="0"/>
              <a:t>Step 1: Comprehensive Diagnostic Assessment </a:t>
            </a:r>
            <a:r>
              <a:rPr lang="en-US" sz="2800" dirty="0" smtClean="0"/>
              <a:t/>
            </a:r>
            <a:br>
              <a:rPr lang="en-US" sz="2800" dirty="0" smtClean="0"/>
            </a:br>
            <a:r>
              <a:rPr lang="en-US" sz="2800" dirty="0" smtClean="0"/>
              <a:t>(</a:t>
            </a:r>
            <a:r>
              <a:rPr lang="en-US" sz="2800" dirty="0"/>
              <a:t>CDA) </a:t>
            </a:r>
            <a:r>
              <a:rPr lang="en-US" sz="2800" dirty="0" smtClean="0"/>
              <a:t>Overview - Adults</a:t>
            </a:r>
            <a:endParaRPr lang="en-US" sz="2800" dirty="0"/>
          </a:p>
        </p:txBody>
      </p:sp>
      <p:sp>
        <p:nvSpPr>
          <p:cNvPr id="3" name="Slide Number Placeholder 2"/>
          <p:cNvSpPr>
            <a:spLocks noGrp="1"/>
          </p:cNvSpPr>
          <p:nvPr>
            <p:ph type="sldNum" sz="quarter" idx="4294967295"/>
          </p:nvPr>
        </p:nvSpPr>
        <p:spPr>
          <a:xfrm>
            <a:off x="8458200" y="6433445"/>
            <a:ext cx="304800" cy="195955"/>
          </a:xfrm>
        </p:spPr>
        <p:txBody>
          <a:bodyPr/>
          <a:lstStyle/>
          <a:p>
            <a:pPr algn="r"/>
            <a:fld id="{F18F5FCC-583C-47C6-9953-2F6AD74D46AE}" type="slidenum">
              <a:rPr lang="en-US" smtClean="0"/>
              <a:pPr algn="r"/>
              <a:t>16</a:t>
            </a:fld>
            <a:endParaRPr lang="en-US" dirty="0"/>
          </a:p>
        </p:txBody>
      </p:sp>
      <p:sp>
        <p:nvSpPr>
          <p:cNvPr id="4" name="Text Placeholder 3"/>
          <p:cNvSpPr>
            <a:spLocks noGrp="1"/>
          </p:cNvSpPr>
          <p:nvPr>
            <p:ph type="body" sz="quarter" idx="11"/>
          </p:nvPr>
        </p:nvSpPr>
        <p:spPr>
          <a:xfrm>
            <a:off x="457200" y="1143000"/>
            <a:ext cx="8401050" cy="3581400"/>
          </a:xfrm>
          <a:prstGeom prst="rect">
            <a:avLst/>
          </a:prstGeom>
        </p:spPr>
        <p:txBody>
          <a:bodyPr/>
          <a:lstStyle/>
          <a:p>
            <a:pPr>
              <a:spcBef>
                <a:spcPts val="600"/>
              </a:spcBef>
            </a:pPr>
            <a:r>
              <a:rPr lang="en-US" sz="2000" dirty="0" smtClean="0"/>
              <a:t>Completed by an independently licensed clinician</a:t>
            </a:r>
          </a:p>
          <a:p>
            <a:pPr>
              <a:spcBef>
                <a:spcPts val="600"/>
              </a:spcBef>
            </a:pPr>
            <a:r>
              <a:rPr lang="en-US" sz="2000" dirty="0" smtClean="0"/>
              <a:t>Elements include: </a:t>
            </a:r>
            <a:r>
              <a:rPr lang="en-US" sz="1800" dirty="0" smtClean="0">
                <a:solidFill>
                  <a:schemeClr val="accent3"/>
                </a:solidFill>
              </a:rPr>
              <a:t>presenting problem, behavioral health treatment</a:t>
            </a:r>
            <a:r>
              <a:rPr lang="en-US" sz="1800" dirty="0">
                <a:solidFill>
                  <a:schemeClr val="accent3"/>
                </a:solidFill>
              </a:rPr>
              <a:t>, </a:t>
            </a:r>
            <a:r>
              <a:rPr lang="en-US" sz="1800" dirty="0" smtClean="0">
                <a:solidFill>
                  <a:schemeClr val="accent3"/>
                </a:solidFill>
              </a:rPr>
              <a:t>medical, family and developmental history, complete DSM diagnosis, mental status exam, risk assessment, substance abuse screening, spiritual and cultural needs, medication information, recommendations</a:t>
            </a:r>
          </a:p>
          <a:p>
            <a:pPr>
              <a:spcBef>
                <a:spcPts val="600"/>
              </a:spcBef>
            </a:pPr>
            <a:r>
              <a:rPr lang="en-US" sz="2000" dirty="0" smtClean="0">
                <a:solidFill>
                  <a:schemeClr val="accent1"/>
                </a:solidFill>
              </a:rPr>
              <a:t>Admission </a:t>
            </a:r>
            <a:r>
              <a:rPr lang="en-US" sz="2000" dirty="0">
                <a:solidFill>
                  <a:schemeClr val="accent1"/>
                </a:solidFill>
              </a:rPr>
              <a:t>Criteria as indicated on Skills Building </a:t>
            </a:r>
            <a:r>
              <a:rPr lang="en-US" sz="2000" dirty="0" smtClean="0">
                <a:solidFill>
                  <a:schemeClr val="accent1"/>
                </a:solidFill>
              </a:rPr>
              <a:t>LOCGs:</a:t>
            </a:r>
            <a:endParaRPr lang="en-US" sz="2000" dirty="0">
              <a:solidFill>
                <a:schemeClr val="accent1"/>
              </a:solidFill>
            </a:endParaRPr>
          </a:p>
          <a:p>
            <a:pPr marL="514350" lvl="1" indent="-342900">
              <a:spcBef>
                <a:spcPts val="600"/>
              </a:spcBef>
            </a:pPr>
            <a:r>
              <a:rPr lang="en-US" sz="1800" dirty="0" smtClean="0"/>
              <a:t>Severe and Persistent Mental Illness(SPMI)/Serious Mental Illness(SMI)</a:t>
            </a:r>
          </a:p>
          <a:p>
            <a:pPr marL="514350" lvl="1" indent="-342900">
              <a:spcBef>
                <a:spcPts val="600"/>
              </a:spcBef>
            </a:pPr>
            <a:r>
              <a:rPr lang="en-US" sz="1800" dirty="0" smtClean="0"/>
              <a:t>Difficulty gaining and utilizing skills necessary to function adaptively in home and community settings</a:t>
            </a:r>
          </a:p>
          <a:p>
            <a:pPr marL="514350" lvl="1" indent="-342900">
              <a:spcBef>
                <a:spcPts val="600"/>
              </a:spcBef>
            </a:pPr>
            <a:r>
              <a:rPr lang="en-US" sz="1800" dirty="0" smtClean="0"/>
              <a:t>Impact at least two (2) of the following areas, continuously or intermittently:</a:t>
            </a:r>
          </a:p>
          <a:p>
            <a:pPr algn="r"/>
            <a:endParaRPr lang="en-US" dirty="0" smtClean="0"/>
          </a:p>
          <a:p>
            <a:pPr algn="r"/>
            <a:endParaRPr lang="en-US" dirty="0"/>
          </a:p>
        </p:txBody>
      </p:sp>
      <p:sp>
        <p:nvSpPr>
          <p:cNvPr id="5" name="TextBox 4"/>
          <p:cNvSpPr txBox="1"/>
          <p:nvPr/>
        </p:nvSpPr>
        <p:spPr>
          <a:xfrm>
            <a:off x="2438400" y="5627132"/>
            <a:ext cx="1524000" cy="369332"/>
          </a:xfrm>
          <a:prstGeom prst="rect">
            <a:avLst/>
          </a:prstGeom>
          <a:noFill/>
        </p:spPr>
        <p:txBody>
          <a:bodyPr wrap="square" rtlCol="0">
            <a:spAutoFit/>
          </a:bodyPr>
          <a:lstStyle/>
          <a:p>
            <a:endParaRPr lang="en-US" dirty="0" err="1" smtClean="0"/>
          </a:p>
        </p:txBody>
      </p:sp>
      <p:sp>
        <p:nvSpPr>
          <p:cNvPr id="6" name="TextBox 5"/>
          <p:cNvSpPr txBox="1"/>
          <p:nvPr/>
        </p:nvSpPr>
        <p:spPr>
          <a:xfrm>
            <a:off x="5867400" y="5442466"/>
            <a:ext cx="1524000" cy="369332"/>
          </a:xfrm>
          <a:prstGeom prst="rect">
            <a:avLst/>
          </a:prstGeom>
          <a:noFill/>
        </p:spPr>
        <p:txBody>
          <a:bodyPr wrap="square" rtlCol="0">
            <a:spAutoFit/>
          </a:bodyPr>
          <a:lstStyle/>
          <a:p>
            <a:endParaRPr lang="en-US" dirty="0" err="1" smtClean="0"/>
          </a:p>
        </p:txBody>
      </p:sp>
      <p:sp>
        <p:nvSpPr>
          <p:cNvPr id="7" name="TextBox 6"/>
          <p:cNvSpPr txBox="1"/>
          <p:nvPr/>
        </p:nvSpPr>
        <p:spPr>
          <a:xfrm>
            <a:off x="762000" y="4749969"/>
            <a:ext cx="4114800" cy="1200329"/>
          </a:xfrm>
          <a:prstGeom prst="rect">
            <a:avLst/>
          </a:prstGeom>
          <a:noFill/>
        </p:spPr>
        <p:txBody>
          <a:bodyPr wrap="square" rtlCol="0">
            <a:spAutoFit/>
          </a:bodyPr>
          <a:lstStyle/>
          <a:p>
            <a:pPr marL="404813" lvl="2" indent="-285750">
              <a:buFont typeface="Arial" panose="020B0604020202020204" pitchFamily="34" charset="0"/>
              <a:buChar char="−"/>
            </a:pPr>
            <a:r>
              <a:rPr lang="en-US" dirty="0"/>
              <a:t>Vocational/Educational</a:t>
            </a:r>
            <a:endParaRPr lang="en-US" sz="1200" dirty="0"/>
          </a:p>
          <a:p>
            <a:pPr marL="404813" lvl="2" indent="-285750">
              <a:buFont typeface="Arial" panose="020B0604020202020204" pitchFamily="34" charset="0"/>
              <a:buChar char="−"/>
            </a:pPr>
            <a:r>
              <a:rPr lang="en-US" dirty="0"/>
              <a:t>Social relationships/support</a:t>
            </a:r>
            <a:endParaRPr lang="en-US" sz="1200" dirty="0"/>
          </a:p>
          <a:p>
            <a:pPr marL="404813" lvl="2" indent="-285750">
              <a:buFont typeface="Arial" panose="020B0604020202020204" pitchFamily="34" charset="0"/>
              <a:buChar char="−"/>
            </a:pPr>
            <a:r>
              <a:rPr lang="en-US" dirty="0" smtClean="0"/>
              <a:t>Family</a:t>
            </a:r>
          </a:p>
          <a:p>
            <a:pPr marL="404813" lvl="2" indent="-285750">
              <a:buFont typeface="Arial" panose="020B0604020202020204" pitchFamily="34" charset="0"/>
              <a:buChar char="−"/>
            </a:pPr>
            <a:r>
              <a:rPr lang="en-US" dirty="0" smtClean="0"/>
              <a:t>Health/Medical</a:t>
            </a:r>
            <a:endParaRPr lang="en-US" dirty="0"/>
          </a:p>
        </p:txBody>
      </p:sp>
      <p:sp>
        <p:nvSpPr>
          <p:cNvPr id="8" name="TextBox 7"/>
          <p:cNvSpPr txBox="1"/>
          <p:nvPr/>
        </p:nvSpPr>
        <p:spPr>
          <a:xfrm>
            <a:off x="4724400" y="4742881"/>
            <a:ext cx="3200400" cy="1384995"/>
          </a:xfrm>
          <a:prstGeom prst="rect">
            <a:avLst/>
          </a:prstGeom>
          <a:noFill/>
        </p:spPr>
        <p:txBody>
          <a:bodyPr wrap="square" rtlCol="0">
            <a:spAutoFit/>
          </a:bodyPr>
          <a:lstStyle/>
          <a:p>
            <a:pPr marL="404813" lvl="2" indent="-285750">
              <a:buFont typeface="Arial" panose="020B0604020202020204" pitchFamily="34" charset="0"/>
              <a:buChar char="−"/>
            </a:pPr>
            <a:r>
              <a:rPr lang="en-US" dirty="0"/>
              <a:t>Basic Living Skills</a:t>
            </a:r>
          </a:p>
          <a:p>
            <a:pPr marL="404813" lvl="2" indent="-285750">
              <a:buFont typeface="Arial" panose="020B0604020202020204" pitchFamily="34" charset="0"/>
              <a:buChar char="−"/>
            </a:pPr>
            <a:r>
              <a:rPr lang="en-US" dirty="0" smtClean="0"/>
              <a:t>Community/Legal</a:t>
            </a:r>
          </a:p>
          <a:p>
            <a:pPr marL="404813" lvl="2" indent="-285750">
              <a:buFont typeface="Arial" panose="020B0604020202020204" pitchFamily="34" charset="0"/>
              <a:buChar char="−"/>
            </a:pPr>
            <a:r>
              <a:rPr lang="en-US" dirty="0" smtClean="0"/>
              <a:t>Financial</a:t>
            </a:r>
          </a:p>
          <a:p>
            <a:pPr marL="404813" lvl="2" indent="-285750">
              <a:buFont typeface="Arial" panose="020B0604020202020204" pitchFamily="34" charset="0"/>
              <a:buChar char="−"/>
            </a:pPr>
            <a:r>
              <a:rPr lang="en-US" dirty="0" smtClean="0"/>
              <a:t>Housing</a:t>
            </a:r>
            <a:endParaRPr lang="en-US" dirty="0"/>
          </a:p>
          <a:p>
            <a:pPr marL="347663" lvl="2" indent="-228600">
              <a:buFont typeface="Wingdings" panose="05000000000000000000" pitchFamily="2" charset="2"/>
              <a:buChar char="§"/>
            </a:pPr>
            <a:endParaRPr lang="en-US" sz="1200" dirty="0"/>
          </a:p>
        </p:txBody>
      </p:sp>
    </p:spTree>
    <p:extLst>
      <p:ext uri="{BB962C8B-B14F-4D97-AF65-F5344CB8AC3E}">
        <p14:creationId xmlns:p14="http://schemas.microsoft.com/office/powerpoint/2010/main" val="3488591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396863" cy="620358"/>
          </a:xfrm>
        </p:spPr>
        <p:txBody>
          <a:bodyPr/>
          <a:lstStyle/>
          <a:p>
            <a:r>
              <a:rPr lang="en-US" sz="2800" dirty="0"/>
              <a:t>How to Guide: Level of Care Guidelines (LOCGs)</a:t>
            </a:r>
          </a:p>
        </p:txBody>
      </p:sp>
      <p:sp>
        <p:nvSpPr>
          <p:cNvPr id="3" name="Slide Number Placeholder 2"/>
          <p:cNvSpPr>
            <a:spLocks noGrp="1"/>
          </p:cNvSpPr>
          <p:nvPr>
            <p:ph type="sldNum" sz="quarter" idx="4294967295"/>
          </p:nvPr>
        </p:nvSpPr>
        <p:spPr>
          <a:xfrm>
            <a:off x="8458200" y="6433445"/>
            <a:ext cx="304800" cy="195955"/>
          </a:xfrm>
        </p:spPr>
        <p:txBody>
          <a:bodyPr/>
          <a:lstStyle/>
          <a:p>
            <a:pPr algn="r"/>
            <a:fld id="{F18F5FCC-583C-47C6-9953-2F6AD74D46AE}" type="slidenum">
              <a:rPr lang="en-US" smtClean="0"/>
              <a:pPr algn="r"/>
              <a:t>17</a:t>
            </a:fld>
            <a:endParaRPr lang="en-US" dirty="0"/>
          </a:p>
        </p:txBody>
      </p:sp>
      <p:sp>
        <p:nvSpPr>
          <p:cNvPr id="9" name="Text Placeholder 8"/>
          <p:cNvSpPr>
            <a:spLocks noGrp="1"/>
          </p:cNvSpPr>
          <p:nvPr>
            <p:ph type="body" sz="quarter" idx="11"/>
          </p:nvPr>
        </p:nvSpPr>
        <p:spPr/>
        <p:txBody>
          <a:bodyPr/>
          <a:lstStyle/>
          <a:p>
            <a:pPr marL="228600" indent="-228600">
              <a:lnSpc>
                <a:spcPct val="100000"/>
              </a:lnSpc>
              <a:spcBef>
                <a:spcPts val="600"/>
              </a:spcBef>
              <a:buClr>
                <a:schemeClr val="tx2"/>
              </a:buClr>
              <a:buFont typeface="Arial" panose="020B0604020202020204" pitchFamily="34" charset="0"/>
              <a:buChar char="•"/>
            </a:pPr>
            <a:r>
              <a:rPr lang="en-US" dirty="0" smtClean="0">
                <a:solidFill>
                  <a:schemeClr val="accent3"/>
                </a:solidFill>
              </a:rPr>
              <a:t>Use of CDA with functional assessment measurement tool</a:t>
            </a:r>
          </a:p>
          <a:p>
            <a:pPr marL="228600" indent="-228600">
              <a:lnSpc>
                <a:spcPct val="100000"/>
              </a:lnSpc>
              <a:spcBef>
                <a:spcPts val="600"/>
              </a:spcBef>
              <a:buClr>
                <a:schemeClr val="tx2"/>
              </a:buClr>
              <a:buFont typeface="Arial" panose="020B0604020202020204" pitchFamily="34" charset="0"/>
              <a:buChar char="•"/>
            </a:pPr>
            <a:r>
              <a:rPr lang="en-US" dirty="0" smtClean="0">
                <a:solidFill>
                  <a:schemeClr val="accent3"/>
                </a:solidFill>
              </a:rPr>
              <a:t>Teaming approach</a:t>
            </a:r>
          </a:p>
          <a:p>
            <a:pPr marL="228600" indent="-228600">
              <a:lnSpc>
                <a:spcPct val="100000"/>
              </a:lnSpc>
              <a:spcBef>
                <a:spcPts val="600"/>
              </a:spcBef>
              <a:buClr>
                <a:schemeClr val="tx2"/>
              </a:buClr>
              <a:buFont typeface="Arial" panose="020B0604020202020204" pitchFamily="34" charset="0"/>
              <a:buChar char="•"/>
            </a:pPr>
            <a:r>
              <a:rPr lang="en-US" dirty="0" smtClean="0">
                <a:solidFill>
                  <a:schemeClr val="accent3"/>
                </a:solidFill>
              </a:rPr>
              <a:t>Individualized skills building treatment plan </a:t>
            </a:r>
            <a:r>
              <a:rPr lang="en-US" dirty="0">
                <a:solidFill>
                  <a:schemeClr val="accent3"/>
                </a:solidFill>
              </a:rPr>
              <a:t>developed </a:t>
            </a:r>
            <a:r>
              <a:rPr lang="en-US" dirty="0" smtClean="0">
                <a:solidFill>
                  <a:schemeClr val="accent3"/>
                </a:solidFill>
              </a:rPr>
              <a:t>to address identified </a:t>
            </a:r>
            <a:r>
              <a:rPr lang="en-US" dirty="0">
                <a:solidFill>
                  <a:schemeClr val="accent3"/>
                </a:solidFill>
              </a:rPr>
              <a:t>functional needs</a:t>
            </a:r>
            <a:endParaRPr lang="en-US" dirty="0" smtClean="0">
              <a:solidFill>
                <a:schemeClr val="accent3"/>
              </a:solidFill>
            </a:endParaRPr>
          </a:p>
          <a:p>
            <a:pPr>
              <a:lnSpc>
                <a:spcPct val="100000"/>
              </a:lnSpc>
              <a:spcBef>
                <a:spcPts val="600"/>
              </a:spcBef>
            </a:pPr>
            <a:endParaRPr lang="en-US" sz="1600" dirty="0"/>
          </a:p>
        </p:txBody>
      </p:sp>
    </p:spTree>
    <p:extLst>
      <p:ext uri="{BB962C8B-B14F-4D97-AF65-F5344CB8AC3E}">
        <p14:creationId xmlns:p14="http://schemas.microsoft.com/office/powerpoint/2010/main" val="63966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18F5FCC-583C-47C6-9953-2F6AD74D46AE}" type="slidenum">
              <a:rPr lang="en-US" smtClean="0"/>
              <a:pPr algn="r"/>
              <a:t>18</a:t>
            </a:fld>
            <a:endParaRPr lang="en-US" dirty="0"/>
          </a:p>
        </p:txBody>
      </p:sp>
      <p:sp>
        <p:nvSpPr>
          <p:cNvPr id="4" name="Title 3"/>
          <p:cNvSpPr>
            <a:spLocks noGrp="1"/>
          </p:cNvSpPr>
          <p:nvPr>
            <p:ph type="title"/>
          </p:nvPr>
        </p:nvSpPr>
        <p:spPr>
          <a:xfrm>
            <a:off x="461387" y="228600"/>
            <a:ext cx="8682613" cy="761999"/>
          </a:xfrm>
        </p:spPr>
        <p:txBody>
          <a:bodyPr/>
          <a:lstStyle/>
          <a:p>
            <a:r>
              <a:rPr lang="en-US" sz="2800" dirty="0"/>
              <a:t>Step 3: Treatment Planning with Skills Building “Teaming Approach”</a:t>
            </a:r>
          </a:p>
        </p:txBody>
      </p:sp>
      <p:graphicFrame>
        <p:nvGraphicFramePr>
          <p:cNvPr id="6" name="Diagram 5"/>
          <p:cNvGraphicFramePr/>
          <p:nvPr>
            <p:extLst>
              <p:ext uri="{D42A27DB-BD31-4B8C-83A1-F6EECF244321}">
                <p14:modId xmlns:p14="http://schemas.microsoft.com/office/powerpoint/2010/main" val="108216056"/>
              </p:ext>
            </p:extLst>
          </p:nvPr>
        </p:nvGraphicFramePr>
        <p:xfrm>
          <a:off x="457200" y="1066800"/>
          <a:ext cx="8229600" cy="5592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892138" y="3048000"/>
            <a:ext cx="1400843" cy="1249232"/>
          </a:xfrm>
          <a:prstGeom prst="rect">
            <a:avLst/>
          </a:prstGeom>
          <a:noFill/>
        </p:spPr>
        <p:txBody>
          <a:bodyPr wrap="square" lIns="150602" tIns="120481" rIns="150602" bIns="120481" rtlCol="0" anchor="ctr">
            <a:spAutoFit/>
          </a:bodyPr>
          <a:lstStyle/>
          <a:p>
            <a:pPr algn="ctr">
              <a:lnSpc>
                <a:spcPct val="90000"/>
              </a:lnSpc>
              <a:spcAft>
                <a:spcPts val="494"/>
              </a:spcAft>
            </a:pPr>
            <a:r>
              <a:rPr lang="en-US" sz="1700" b="1" dirty="0" smtClean="0">
                <a:solidFill>
                  <a:schemeClr val="bg1"/>
                </a:solidFill>
                <a:effectLst>
                  <a:outerShdw blurRad="38100" dist="38100" dir="2700000" algn="tl">
                    <a:srgbClr val="000000">
                      <a:alpha val="43137"/>
                    </a:srgbClr>
                  </a:outerShdw>
                </a:effectLst>
              </a:rPr>
              <a:t>SKILLS BUILDING</a:t>
            </a:r>
          </a:p>
          <a:p>
            <a:pPr algn="ctr">
              <a:lnSpc>
                <a:spcPct val="90000"/>
              </a:lnSpc>
              <a:spcAft>
                <a:spcPts val="494"/>
              </a:spcAft>
            </a:pPr>
            <a:r>
              <a:rPr lang="en-US" sz="1700" b="1" dirty="0" smtClean="0">
                <a:solidFill>
                  <a:srgbClr val="0070C0"/>
                </a:solidFill>
              </a:rPr>
              <a:t>Treatment Plan</a:t>
            </a:r>
            <a:endParaRPr lang="en-US" sz="1700" b="1" dirty="0">
              <a:solidFill>
                <a:srgbClr val="0070C0"/>
              </a:solidFill>
            </a:endParaRPr>
          </a:p>
        </p:txBody>
      </p:sp>
      <p:sp>
        <p:nvSpPr>
          <p:cNvPr id="10" name="Left-Right Arrow 9"/>
          <p:cNvSpPr/>
          <p:nvPr/>
        </p:nvSpPr>
        <p:spPr bwMode="auto">
          <a:xfrm>
            <a:off x="4019565" y="4191000"/>
            <a:ext cx="1162035" cy="401468"/>
          </a:xfrm>
          <a:prstGeom prst="leftRightArrow">
            <a:avLst/>
          </a:prstGeom>
          <a:solidFill>
            <a:schemeClr val="bg1"/>
          </a:solidFill>
          <a:ln w="15875">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549F"/>
              </a:solidFill>
              <a:ea typeface="Segoe UI" pitchFamily="34" charset="0"/>
              <a:cs typeface="Segoe UI" pitchFamily="34" charset="0"/>
            </a:endParaRPr>
          </a:p>
        </p:txBody>
      </p:sp>
    </p:spTree>
    <p:extLst>
      <p:ext uri="{BB962C8B-B14F-4D97-AF65-F5344CB8AC3E}">
        <p14:creationId xmlns:p14="http://schemas.microsoft.com/office/powerpoint/2010/main" val="365370080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01050" cy="620359"/>
          </a:xfrm>
        </p:spPr>
        <p:txBody>
          <a:bodyPr/>
          <a:lstStyle/>
          <a:p>
            <a:r>
              <a:rPr lang="en-US" dirty="0" smtClean="0"/>
              <a:t/>
            </a:r>
            <a:br>
              <a:rPr lang="en-US" dirty="0" smtClean="0"/>
            </a:br>
            <a:r>
              <a:rPr lang="en-US" dirty="0"/>
              <a:t/>
            </a:r>
            <a:br>
              <a:rPr lang="en-US" dirty="0"/>
            </a:br>
            <a:r>
              <a:rPr lang="en-US" dirty="0" smtClean="0"/>
              <a:t/>
            </a:r>
            <a:br>
              <a:rPr lang="en-US" dirty="0" smtClean="0"/>
            </a:br>
            <a:r>
              <a:rPr lang="en-US" sz="2800" dirty="0"/>
              <a:t>Examples of Skills Building</a:t>
            </a:r>
          </a:p>
        </p:txBody>
      </p:sp>
      <p:sp>
        <p:nvSpPr>
          <p:cNvPr id="3" name="Slide Number Placeholder 2"/>
          <p:cNvSpPr>
            <a:spLocks noGrp="1"/>
          </p:cNvSpPr>
          <p:nvPr>
            <p:ph type="sldNum" sz="quarter" idx="4294967295"/>
          </p:nvPr>
        </p:nvSpPr>
        <p:spPr>
          <a:xfrm>
            <a:off x="8458200" y="6433445"/>
            <a:ext cx="304800" cy="195955"/>
          </a:xfrm>
        </p:spPr>
        <p:txBody>
          <a:bodyPr/>
          <a:lstStyle/>
          <a:p>
            <a:pPr algn="r"/>
            <a:fld id="{F18F5FCC-583C-47C6-9953-2F6AD74D46AE}" type="slidenum">
              <a:rPr lang="en-US" smtClean="0"/>
              <a:pPr algn="r"/>
              <a:t>19</a:t>
            </a:fld>
            <a:endParaRPr lang="en-US" dirty="0"/>
          </a:p>
        </p:txBody>
      </p:sp>
      <p:sp>
        <p:nvSpPr>
          <p:cNvPr id="4" name="Text Placeholder 3"/>
          <p:cNvSpPr>
            <a:spLocks noGrp="1"/>
          </p:cNvSpPr>
          <p:nvPr>
            <p:ph type="body" sz="quarter" idx="11"/>
          </p:nvPr>
        </p:nvSpPr>
        <p:spPr>
          <a:xfrm>
            <a:off x="457200" y="1143000"/>
            <a:ext cx="8401050" cy="5105400"/>
          </a:xfrm>
        </p:spPr>
        <p:txBody>
          <a:bodyPr/>
          <a:lstStyle/>
          <a:p>
            <a:r>
              <a:rPr lang="en-US" sz="2000" dirty="0" smtClean="0"/>
              <a:t>Covered activities include:</a:t>
            </a:r>
          </a:p>
          <a:p>
            <a:pPr marL="514350" lvl="1" indent="-342900">
              <a:spcAft>
                <a:spcPts val="1200"/>
              </a:spcAft>
            </a:pPr>
            <a:r>
              <a:rPr lang="en-US" sz="1800" dirty="0" smtClean="0"/>
              <a:t>Emotional skills, such as coping with stress, anger, or anxiety</a:t>
            </a:r>
          </a:p>
          <a:p>
            <a:pPr marL="514350" lvl="1" indent="-342900">
              <a:spcAft>
                <a:spcPts val="1200"/>
              </a:spcAft>
            </a:pPr>
            <a:r>
              <a:rPr lang="en-US" sz="1800" dirty="0" smtClean="0"/>
              <a:t>Behavioral skills, such as positive peer interactions, appropriate family and social interactions</a:t>
            </a:r>
          </a:p>
          <a:p>
            <a:pPr marL="514350" lvl="1" indent="-342900">
              <a:spcAft>
                <a:spcPts val="1200"/>
              </a:spcAft>
            </a:pPr>
            <a:r>
              <a:rPr lang="en-US" sz="1800" dirty="0" smtClean="0"/>
              <a:t>Managing overt expression of symptoms like impulsivity and anger</a:t>
            </a:r>
          </a:p>
          <a:p>
            <a:pPr marL="514350" lvl="1" indent="-342900">
              <a:spcAft>
                <a:spcPts val="1200"/>
              </a:spcAft>
            </a:pPr>
            <a:r>
              <a:rPr lang="en-US" sz="1800" dirty="0" smtClean="0"/>
              <a:t>Daily living and self-care skills, such as personal care and hygiene</a:t>
            </a:r>
          </a:p>
          <a:p>
            <a:pPr marL="514350" lvl="1" indent="-342900">
              <a:spcAft>
                <a:spcPts val="1200"/>
              </a:spcAft>
            </a:pPr>
            <a:r>
              <a:rPr lang="en-US" sz="1800" dirty="0" smtClean="0"/>
              <a:t>Daily schedule, structure and use of time</a:t>
            </a:r>
          </a:p>
          <a:p>
            <a:pPr marL="514350" lvl="1" indent="-342900">
              <a:spcAft>
                <a:spcPts val="1200"/>
              </a:spcAft>
            </a:pPr>
            <a:r>
              <a:rPr lang="en-US" sz="1800" dirty="0" smtClean="0"/>
              <a:t>Cognitive skills, such as problem solving, developing a positive self-esteem, and reframing</a:t>
            </a:r>
          </a:p>
          <a:p>
            <a:pPr marL="514350" lvl="1" indent="-342900">
              <a:spcAft>
                <a:spcPts val="1200"/>
              </a:spcAft>
            </a:pPr>
            <a:r>
              <a:rPr lang="en-US" sz="1800" dirty="0" smtClean="0"/>
              <a:t>Money management</a:t>
            </a:r>
          </a:p>
          <a:p>
            <a:pPr marL="514350" lvl="1" indent="-342900">
              <a:spcAft>
                <a:spcPts val="1200"/>
              </a:spcAft>
            </a:pPr>
            <a:r>
              <a:rPr lang="en-US" sz="1800" dirty="0" smtClean="0"/>
              <a:t>Community integration skills</a:t>
            </a:r>
          </a:p>
          <a:p>
            <a:pPr marL="514350" lvl="1" indent="-342900">
              <a:spcAft>
                <a:spcPts val="1200"/>
              </a:spcAft>
            </a:pPr>
            <a:r>
              <a:rPr lang="en-US" sz="1800" dirty="0" smtClean="0"/>
              <a:t>Understanding illness, symptoms, and the proper use of medications</a:t>
            </a:r>
          </a:p>
          <a:p>
            <a:pPr marL="514350" lvl="1" indent="-342900">
              <a:spcAft>
                <a:spcPts val="1200"/>
              </a:spcAft>
            </a:pPr>
            <a:r>
              <a:rPr lang="en-US" sz="1800" dirty="0" smtClean="0"/>
              <a:t>Any similar skills needed to implement a Member’s treatment plan</a:t>
            </a:r>
          </a:p>
          <a:p>
            <a:pPr marL="514350" lvl="1" indent="-342900"/>
            <a:endParaRPr lang="en-US" dirty="0" smtClean="0"/>
          </a:p>
          <a:p>
            <a:endParaRPr lang="en-US" dirty="0"/>
          </a:p>
        </p:txBody>
      </p:sp>
    </p:spTree>
    <p:extLst>
      <p:ext uri="{BB962C8B-B14F-4D97-AF65-F5344CB8AC3E}">
        <p14:creationId xmlns:p14="http://schemas.microsoft.com/office/powerpoint/2010/main" val="1938697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colorTemperature colorTemp="5500"/>
                    </a14:imgEffect>
                    <a14:imgEffect>
                      <a14:saturation sat="105000"/>
                    </a14:imgEffect>
                  </a14:imgLayer>
                </a14:imgProps>
              </a:ext>
              <a:ext uri="{28A0092B-C50C-407E-A947-70E740481C1C}">
                <a14:useLocalDpi xmlns:a14="http://schemas.microsoft.com/office/drawing/2010/main" val="0"/>
              </a:ext>
            </a:extLst>
          </a:blip>
          <a:srcRect l="20651" r="14228" b="14013"/>
          <a:stretch/>
        </p:blipFill>
        <p:spPr>
          <a:xfrm>
            <a:off x="5106389" y="1885361"/>
            <a:ext cx="4037611" cy="3560071"/>
          </a:xfrm>
          <a:prstGeom prst="rect">
            <a:avLst/>
          </a:prstGeom>
        </p:spPr>
      </p:pic>
      <p:sp>
        <p:nvSpPr>
          <p:cNvPr id="2" name="Slide Number Placeholder 1"/>
          <p:cNvSpPr>
            <a:spLocks noGrp="1"/>
          </p:cNvSpPr>
          <p:nvPr>
            <p:ph type="sldNum" sz="quarter" idx="11"/>
          </p:nvPr>
        </p:nvSpPr>
        <p:spPr>
          <a:xfrm>
            <a:off x="8763000" y="6433445"/>
            <a:ext cx="81736" cy="247226"/>
          </a:xfrm>
        </p:spPr>
        <p:txBody>
          <a:bodyPr/>
          <a:lstStyle/>
          <a:p>
            <a:fld id="{D470A6BA-6070-4AD1-A225-45B2351DF1FF}" type="slidenum">
              <a:rPr lang="en-US" smtClean="0"/>
              <a:pPr/>
              <a:t>2</a:t>
            </a:fld>
            <a:endParaRPr lang="en-US" dirty="0"/>
          </a:p>
        </p:txBody>
      </p:sp>
      <p:sp>
        <p:nvSpPr>
          <p:cNvPr id="17" name="Title 16"/>
          <p:cNvSpPr>
            <a:spLocks noGrp="1"/>
          </p:cNvSpPr>
          <p:nvPr>
            <p:ph type="title"/>
          </p:nvPr>
        </p:nvSpPr>
        <p:spPr>
          <a:xfrm>
            <a:off x="441369" y="381000"/>
            <a:ext cx="8396863" cy="620358"/>
          </a:xfrm>
        </p:spPr>
        <p:txBody>
          <a:bodyPr/>
          <a:lstStyle/>
          <a:p>
            <a:r>
              <a:rPr lang="en-US" sz="2800" dirty="0"/>
              <a:t>Vision &amp; Strategy</a:t>
            </a:r>
          </a:p>
        </p:txBody>
      </p:sp>
      <p:sp>
        <p:nvSpPr>
          <p:cNvPr id="4" name="Rectangle 3"/>
          <p:cNvSpPr/>
          <p:nvPr/>
        </p:nvSpPr>
        <p:spPr>
          <a:xfrm>
            <a:off x="3962400" y="1455596"/>
            <a:ext cx="2591790" cy="4419600"/>
          </a:xfrm>
          <a:prstGeom prst="rect">
            <a:avLst/>
          </a:prstGeom>
          <a:gradFill flip="none" rotWithShape="1">
            <a:gsLst>
              <a:gs pos="8000">
                <a:schemeClr val="bg1"/>
              </a:gs>
              <a:gs pos="55000">
                <a:srgbClr val="FFFFFF">
                  <a:alpha val="56000"/>
                </a:srgbClr>
              </a:gs>
              <a:gs pos="31000">
                <a:schemeClr val="bg1">
                  <a:alpha val="84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6200000">
            <a:off x="6554190" y="2894609"/>
            <a:ext cx="838200" cy="4345379"/>
          </a:xfrm>
          <a:prstGeom prst="rect">
            <a:avLst/>
          </a:prstGeom>
          <a:gradFill flip="none" rotWithShape="1">
            <a:gsLst>
              <a:gs pos="8000">
                <a:schemeClr val="bg1"/>
              </a:gs>
              <a:gs pos="55000">
                <a:srgbClr val="FFFFFF">
                  <a:alpha val="56000"/>
                </a:srgbClr>
              </a:gs>
              <a:gs pos="31000">
                <a:schemeClr val="bg1">
                  <a:alpha val="84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txBox="1">
            <a:spLocks/>
          </p:cNvSpPr>
          <p:nvPr/>
        </p:nvSpPr>
        <p:spPr bwMode="auto">
          <a:xfrm>
            <a:off x="514599" y="1295400"/>
            <a:ext cx="4571999" cy="4871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marL="0" indent="0" defTabSz="914400">
              <a:buClr>
                <a:srgbClr val="D45D00"/>
              </a:buClr>
              <a:buNone/>
              <a:defRPr/>
            </a:pPr>
            <a:r>
              <a:rPr lang="en-US" sz="2400" kern="0" dirty="0" smtClean="0">
                <a:solidFill>
                  <a:schemeClr val="accent1"/>
                </a:solidFill>
                <a:latin typeface="Arial"/>
                <a:ea typeface="Arial Unicode MS"/>
                <a:cs typeface="Arial Unicode MS"/>
              </a:rPr>
              <a:t>Vision</a:t>
            </a:r>
            <a:endParaRPr lang="en-US" sz="2400" kern="0" dirty="0">
              <a:solidFill>
                <a:schemeClr val="accent1"/>
              </a:solidFill>
              <a:latin typeface="Arial"/>
              <a:ea typeface="Arial Unicode MS"/>
              <a:cs typeface="Arial Unicode MS"/>
            </a:endParaRPr>
          </a:p>
          <a:p>
            <a:pPr marL="457200" lvl="0" indent="-228600">
              <a:buClr>
                <a:schemeClr val="tx2"/>
              </a:buClr>
              <a:buFont typeface="Arial" panose="020B0604020202020204" pitchFamily="34" charset="0"/>
              <a:buChar char="•"/>
              <a:defRPr/>
            </a:pPr>
            <a:r>
              <a:rPr lang="en-US" dirty="0" smtClean="0"/>
              <a:t>To further develop an integrated, community-based, and outcomes-driven system of care that supports and promotes each Member’s recovery and resiliency journey</a:t>
            </a:r>
          </a:p>
          <a:p>
            <a:pPr marL="457200" lvl="0" indent="-228600">
              <a:buClr>
                <a:schemeClr val="tx2"/>
              </a:buClr>
              <a:buNone/>
              <a:defRPr/>
            </a:pPr>
            <a:endParaRPr kumimoji="0" lang="en-US" b="0" i="1" u="none" strike="noStrike" kern="0" cap="none" spc="0" normalizeH="0" baseline="0" noProof="0" dirty="0">
              <a:ln>
                <a:noFill/>
              </a:ln>
              <a:solidFill>
                <a:srgbClr val="63666A"/>
              </a:solidFill>
              <a:effectLst/>
              <a:uLnTx/>
              <a:uFillTx/>
              <a:latin typeface="Arial"/>
              <a:ea typeface="Arial Unicode MS"/>
              <a:cs typeface="Arial Unicode MS"/>
            </a:endParaRPr>
          </a:p>
          <a:p>
            <a:pPr marL="0" indent="0">
              <a:buClr>
                <a:schemeClr val="tx2"/>
              </a:buClr>
              <a:buNone/>
              <a:defRPr/>
            </a:pPr>
            <a:r>
              <a:rPr lang="en-US" sz="2400" kern="0" dirty="0" smtClean="0">
                <a:solidFill>
                  <a:schemeClr val="accent1"/>
                </a:solidFill>
                <a:ea typeface="Arial Unicode MS"/>
                <a:cs typeface="Arial Unicode MS"/>
              </a:rPr>
              <a:t>Strategy</a:t>
            </a:r>
            <a:endParaRPr lang="en-US" sz="2400" kern="0" dirty="0">
              <a:solidFill>
                <a:schemeClr val="accent1"/>
              </a:solidFill>
              <a:ea typeface="Arial Unicode MS"/>
              <a:cs typeface="Arial Unicode MS"/>
            </a:endParaRPr>
          </a:p>
          <a:p>
            <a:pPr marL="457200" indent="-228600">
              <a:buClr>
                <a:schemeClr val="tx2"/>
              </a:buClr>
              <a:buFont typeface="Arial" panose="020B0604020202020204" pitchFamily="34" charset="0"/>
              <a:buChar char="•"/>
              <a:defRPr/>
            </a:pPr>
            <a:r>
              <a:rPr lang="en-US" dirty="0"/>
              <a:t>To improve a Member’s Behavioral Health Outcomes</a:t>
            </a:r>
          </a:p>
          <a:p>
            <a:pPr marL="0" lvl="0" indent="0">
              <a:buClr>
                <a:srgbClr val="D45D00"/>
              </a:buClr>
              <a:buNone/>
              <a:defRPr/>
            </a:pPr>
            <a:endParaRPr kumimoji="0" lang="en-US" b="0" i="0" u="none" strike="noStrike" kern="0" cap="none" spc="0" normalizeH="0" baseline="0" noProof="0" dirty="0" smtClean="0">
              <a:ln>
                <a:noFill/>
              </a:ln>
              <a:solidFill>
                <a:srgbClr val="63666A"/>
              </a:solidFill>
              <a:effectLst/>
              <a:uLnTx/>
              <a:uFillTx/>
              <a:latin typeface="Arial"/>
              <a:ea typeface="Arial Unicode MS"/>
              <a:cs typeface="Arial Unicode MS"/>
            </a:endParaRPr>
          </a:p>
        </p:txBody>
      </p:sp>
      <p:sp>
        <p:nvSpPr>
          <p:cNvPr id="10" name="Rectangle 9"/>
          <p:cNvSpPr/>
          <p:nvPr/>
        </p:nvSpPr>
        <p:spPr>
          <a:xfrm rot="5400000">
            <a:off x="6771980" y="66382"/>
            <a:ext cx="553041" cy="4191000"/>
          </a:xfrm>
          <a:prstGeom prst="rect">
            <a:avLst/>
          </a:prstGeom>
          <a:gradFill flip="none" rotWithShape="1">
            <a:gsLst>
              <a:gs pos="8000">
                <a:schemeClr val="bg1"/>
              </a:gs>
              <a:gs pos="55000">
                <a:srgbClr val="FFFFFF">
                  <a:alpha val="56000"/>
                </a:srgbClr>
              </a:gs>
              <a:gs pos="31000">
                <a:schemeClr val="bg1">
                  <a:alpha val="84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33257" y="1600199"/>
            <a:ext cx="1601190" cy="3845231"/>
          </a:xfrm>
          <a:prstGeom prst="rect">
            <a:avLst/>
          </a:prstGeom>
          <a:gradFill flip="none" rotWithShape="1">
            <a:gsLst>
              <a:gs pos="8000">
                <a:schemeClr val="bg1"/>
              </a:gs>
              <a:gs pos="55000">
                <a:srgbClr val="FFFFFF">
                  <a:alpha val="56000"/>
                </a:srgbClr>
              </a:gs>
              <a:gs pos="31000">
                <a:schemeClr val="bg1">
                  <a:alpha val="84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0201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96863" cy="620358"/>
          </a:xfrm>
        </p:spPr>
        <p:txBody>
          <a:bodyPr/>
          <a:lstStyle/>
          <a:p>
            <a:r>
              <a:rPr lang="en-US" sz="2800" dirty="0"/>
              <a:t>How To Guide: Requesting Skills Building</a:t>
            </a:r>
          </a:p>
        </p:txBody>
      </p:sp>
      <p:sp>
        <p:nvSpPr>
          <p:cNvPr id="3" name="Slide Number Placeholder 2"/>
          <p:cNvSpPr>
            <a:spLocks noGrp="1"/>
          </p:cNvSpPr>
          <p:nvPr>
            <p:ph type="sldNum" sz="quarter" idx="4294967295"/>
          </p:nvPr>
        </p:nvSpPr>
        <p:spPr>
          <a:xfrm>
            <a:off x="8458200" y="6433445"/>
            <a:ext cx="304800" cy="195955"/>
          </a:xfrm>
        </p:spPr>
        <p:txBody>
          <a:bodyPr/>
          <a:lstStyle/>
          <a:p>
            <a:pPr algn="r"/>
            <a:fld id="{F18F5FCC-583C-47C6-9953-2F6AD74D46AE}" type="slidenum">
              <a:rPr lang="en-US" smtClean="0"/>
              <a:pPr algn="r"/>
              <a:t>20</a:t>
            </a:fld>
            <a:endParaRPr lang="en-US" dirty="0"/>
          </a:p>
        </p:txBody>
      </p:sp>
      <p:sp>
        <p:nvSpPr>
          <p:cNvPr id="4" name="Text Placeholder 3"/>
          <p:cNvSpPr>
            <a:spLocks noGrp="1"/>
          </p:cNvSpPr>
          <p:nvPr>
            <p:ph type="body" sz="quarter" idx="11"/>
          </p:nvPr>
        </p:nvSpPr>
        <p:spPr/>
        <p:txBody>
          <a:bodyPr/>
          <a:lstStyle/>
          <a:p>
            <a:r>
              <a:rPr lang="en-US" dirty="0" smtClean="0"/>
              <a:t>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097467" cy="47548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784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96863" cy="620358"/>
          </a:xfrm>
        </p:spPr>
        <p:txBody>
          <a:bodyPr/>
          <a:lstStyle/>
          <a:p>
            <a:r>
              <a:rPr lang="en-US" sz="2800" dirty="0"/>
              <a:t>How To Guide: Billing Codes for Skills Building</a:t>
            </a:r>
          </a:p>
        </p:txBody>
      </p:sp>
      <p:sp>
        <p:nvSpPr>
          <p:cNvPr id="3" name="Slide Number Placeholder 2"/>
          <p:cNvSpPr>
            <a:spLocks noGrp="1"/>
          </p:cNvSpPr>
          <p:nvPr>
            <p:ph type="sldNum" sz="quarter" idx="4294967295"/>
          </p:nvPr>
        </p:nvSpPr>
        <p:spPr>
          <a:xfrm>
            <a:off x="8458200" y="6433445"/>
            <a:ext cx="304800" cy="195955"/>
          </a:xfrm>
        </p:spPr>
        <p:txBody>
          <a:bodyPr/>
          <a:lstStyle/>
          <a:p>
            <a:pPr algn="r"/>
            <a:fld id="{F18F5FCC-583C-47C6-9953-2F6AD74D46AE}" type="slidenum">
              <a:rPr lang="en-US" smtClean="0"/>
              <a:pPr algn="r"/>
              <a:t>21</a:t>
            </a:fld>
            <a:endParaRPr lang="en-US" dirty="0"/>
          </a:p>
        </p:txBody>
      </p:sp>
      <p:sp>
        <p:nvSpPr>
          <p:cNvPr id="4" name="Text Placeholder 3"/>
          <p:cNvSpPr>
            <a:spLocks noGrp="1"/>
          </p:cNvSpPr>
          <p:nvPr>
            <p:ph type="body" sz="quarter" idx="11"/>
          </p:nvPr>
        </p:nvSpPr>
        <p:spPr/>
        <p:txBody>
          <a:bodyPr/>
          <a:lstStyle/>
          <a:p>
            <a:endParaRPr lang="en-US" dirty="0" smtClean="0"/>
          </a:p>
          <a:p>
            <a:endParaRPr lang="en-US" dirty="0" smtClean="0"/>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62807444"/>
              </p:ext>
            </p:extLst>
          </p:nvPr>
        </p:nvGraphicFramePr>
        <p:xfrm>
          <a:off x="457199" y="1447800"/>
          <a:ext cx="8153401" cy="3291840"/>
        </p:xfrm>
        <a:graphic>
          <a:graphicData uri="http://schemas.openxmlformats.org/drawingml/2006/table">
            <a:tbl>
              <a:tblPr firstRow="1" bandRow="1">
                <a:tableStyleId>{5C22544A-7EE6-4342-B048-85BDC9FD1C3A}</a:tableStyleId>
              </a:tblPr>
              <a:tblGrid>
                <a:gridCol w="1066800"/>
                <a:gridCol w="2133601"/>
                <a:gridCol w="2438399"/>
                <a:gridCol w="2514601"/>
              </a:tblGrid>
              <a:tr h="552450">
                <a:tc>
                  <a:txBody>
                    <a:bodyPr/>
                    <a:lstStyle/>
                    <a:p>
                      <a:r>
                        <a:rPr lang="en-US" dirty="0" smtClean="0"/>
                        <a:t>Code</a:t>
                      </a:r>
                      <a:endParaRPr lang="en-US" dirty="0"/>
                    </a:p>
                  </a:txBody>
                  <a:tcPr/>
                </a:tc>
                <a:tc>
                  <a:txBody>
                    <a:bodyPr/>
                    <a:lstStyle/>
                    <a:p>
                      <a:r>
                        <a:rPr lang="en-US" dirty="0" smtClean="0"/>
                        <a:t>New or</a:t>
                      </a:r>
                    </a:p>
                    <a:p>
                      <a:r>
                        <a:rPr lang="en-US" dirty="0" smtClean="0"/>
                        <a:t>Existing?</a:t>
                      </a:r>
                      <a:endParaRPr lang="en-US" dirty="0"/>
                    </a:p>
                  </a:txBody>
                  <a:tcPr/>
                </a:tc>
                <a:tc>
                  <a:txBody>
                    <a:bodyPr/>
                    <a:lstStyle/>
                    <a:p>
                      <a:r>
                        <a:rPr lang="en-US" dirty="0" smtClean="0"/>
                        <a:t>Description</a:t>
                      </a:r>
                      <a:endParaRPr lang="en-US" dirty="0"/>
                    </a:p>
                  </a:txBody>
                  <a:tcPr/>
                </a:tc>
                <a:tc>
                  <a:txBody>
                    <a:bodyPr/>
                    <a:lstStyle/>
                    <a:p>
                      <a:r>
                        <a:rPr lang="en-US" dirty="0" smtClean="0"/>
                        <a:t>How</a:t>
                      </a:r>
                      <a:r>
                        <a:rPr lang="en-US" baseline="0" dirty="0" smtClean="0"/>
                        <a:t> Managed</a:t>
                      </a:r>
                      <a:r>
                        <a:rPr lang="en-US" dirty="0" smtClean="0"/>
                        <a:t>? </a:t>
                      </a:r>
                      <a:endParaRPr lang="en-US" dirty="0"/>
                    </a:p>
                  </a:txBody>
                  <a:tcPr/>
                </a:tc>
              </a:tr>
              <a:tr h="552450">
                <a:tc>
                  <a:txBody>
                    <a:bodyPr/>
                    <a:lstStyle/>
                    <a:p>
                      <a:r>
                        <a:rPr lang="en-US" dirty="0" smtClean="0"/>
                        <a:t>H2017</a:t>
                      </a:r>
                      <a:endParaRPr lang="en-US" dirty="0"/>
                    </a:p>
                  </a:txBody>
                  <a:tcPr/>
                </a:tc>
                <a:tc>
                  <a:txBody>
                    <a:bodyPr/>
                    <a:lstStyle/>
                    <a:p>
                      <a:r>
                        <a:rPr lang="en-US" dirty="0" smtClean="0"/>
                        <a:t>Existing, but Increased</a:t>
                      </a:r>
                      <a:r>
                        <a:rPr lang="en-US" baseline="0" dirty="0" smtClean="0"/>
                        <a:t> Rate for Paraprofessionals</a:t>
                      </a:r>
                      <a:endParaRPr lang="en-US" dirty="0"/>
                    </a:p>
                  </a:txBody>
                  <a:tcPr/>
                </a:tc>
                <a:tc>
                  <a:txBody>
                    <a:bodyPr/>
                    <a:lstStyle/>
                    <a:p>
                      <a:r>
                        <a:rPr lang="en-US" dirty="0" smtClean="0"/>
                        <a:t>Skills Building/CBRS </a:t>
                      </a:r>
                      <a:endParaRPr lang="en-US" dirty="0"/>
                    </a:p>
                  </a:txBody>
                  <a:tcPr/>
                </a:tc>
                <a:tc>
                  <a:txBody>
                    <a:bodyPr/>
                    <a:lstStyle/>
                    <a:p>
                      <a:r>
                        <a:rPr lang="en-US" dirty="0" smtClean="0"/>
                        <a:t>Prior Authorization</a:t>
                      </a:r>
                      <a:endParaRPr lang="en-US" dirty="0"/>
                    </a:p>
                  </a:txBody>
                  <a:tcPr/>
                </a:tc>
              </a:tr>
              <a:tr h="552450">
                <a:tc>
                  <a:txBody>
                    <a:bodyPr/>
                    <a:lstStyle/>
                    <a:p>
                      <a:r>
                        <a:rPr lang="en-US" dirty="0" smtClean="0"/>
                        <a:t>H0032</a:t>
                      </a:r>
                      <a:endParaRPr lang="en-US" dirty="0"/>
                    </a:p>
                  </a:txBody>
                  <a:tcPr/>
                </a:tc>
                <a:tc>
                  <a:txBody>
                    <a:bodyPr/>
                    <a:lstStyle/>
                    <a:p>
                      <a:r>
                        <a:rPr lang="en-US" dirty="0" smtClean="0"/>
                        <a:t>Existing, but New Rate &amp; Modifiers</a:t>
                      </a:r>
                      <a:endParaRPr lang="en-US" dirty="0"/>
                    </a:p>
                  </a:txBody>
                  <a:tcPr/>
                </a:tc>
                <a:tc>
                  <a:txBody>
                    <a:bodyPr/>
                    <a:lstStyle/>
                    <a:p>
                      <a:r>
                        <a:rPr lang="en-US" dirty="0" smtClean="0"/>
                        <a:t>Billed by Clinician &amp; Paraprofessional for Teaming When Developing the Individualized</a:t>
                      </a:r>
                      <a:r>
                        <a:rPr lang="en-US" baseline="0" dirty="0" smtClean="0"/>
                        <a:t> BH Treatment Plan</a:t>
                      </a:r>
                      <a:endParaRPr lang="en-US" dirty="0"/>
                    </a:p>
                  </a:txBody>
                  <a:tcPr/>
                </a:tc>
                <a:tc>
                  <a:txBody>
                    <a:bodyPr/>
                    <a:lstStyle/>
                    <a:p>
                      <a:r>
                        <a:rPr lang="en-US" baseline="0" dirty="0" smtClean="0"/>
                        <a:t>Threshold Management</a:t>
                      </a:r>
                      <a:endParaRPr lang="en-US" dirty="0"/>
                    </a:p>
                  </a:txBody>
                  <a:tcPr/>
                </a:tc>
              </a:tr>
            </a:tbl>
          </a:graphicData>
        </a:graphic>
      </p:graphicFrame>
      <p:sp>
        <p:nvSpPr>
          <p:cNvPr id="6" name="TextBox 5"/>
          <p:cNvSpPr txBox="1"/>
          <p:nvPr/>
        </p:nvSpPr>
        <p:spPr>
          <a:xfrm>
            <a:off x="3846535" y="5181600"/>
            <a:ext cx="1868465" cy="369332"/>
          </a:xfrm>
          <a:prstGeom prst="rect">
            <a:avLst/>
          </a:prstGeom>
          <a:noFill/>
        </p:spPr>
        <p:txBody>
          <a:bodyPr wrap="square" rtlCol="0">
            <a:spAutoFit/>
          </a:bodyPr>
          <a:lstStyle/>
          <a:p>
            <a:endParaRPr lang="en-US" dirty="0" smtClean="0"/>
          </a:p>
        </p:txBody>
      </p:sp>
    </p:spTree>
    <p:extLst>
      <p:ext uri="{BB962C8B-B14F-4D97-AF65-F5344CB8AC3E}">
        <p14:creationId xmlns:p14="http://schemas.microsoft.com/office/powerpoint/2010/main" val="4031847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From a Youth’s Perspective</a:t>
            </a:r>
            <a:endParaRPr lang="en-US" dirty="0"/>
          </a:p>
        </p:txBody>
      </p:sp>
      <p:sp>
        <p:nvSpPr>
          <p:cNvPr id="3" name="Title 2"/>
          <p:cNvSpPr>
            <a:spLocks noGrp="1"/>
          </p:cNvSpPr>
          <p:nvPr>
            <p:ph type="title"/>
          </p:nvPr>
        </p:nvSpPr>
        <p:spPr/>
        <p:txBody>
          <a:bodyPr/>
          <a:lstStyle/>
          <a:p>
            <a:r>
              <a:rPr lang="en-US" dirty="0" smtClean="0"/>
              <a:t>How it Will Work:</a:t>
            </a:r>
            <a:endParaRPr lang="en-US" dirty="0"/>
          </a:p>
        </p:txBody>
      </p:sp>
    </p:spTree>
    <p:extLst>
      <p:ext uri="{BB962C8B-B14F-4D97-AF65-F5344CB8AC3E}">
        <p14:creationId xmlns:p14="http://schemas.microsoft.com/office/powerpoint/2010/main" val="2259457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763000" y="6433445"/>
            <a:ext cx="81736" cy="247226"/>
          </a:xfrm>
        </p:spPr>
        <p:txBody>
          <a:bodyPr/>
          <a:lstStyle/>
          <a:p>
            <a:fld id="{D470A6BA-6070-4AD1-A225-45B2351DF1FF}" type="slidenum">
              <a:rPr lang="en-US" smtClean="0"/>
              <a:pPr/>
              <a:t>23</a:t>
            </a:fld>
            <a:endParaRPr lang="en-US" dirty="0"/>
          </a:p>
        </p:txBody>
      </p:sp>
      <p:sp>
        <p:nvSpPr>
          <p:cNvPr id="17" name="Title 16"/>
          <p:cNvSpPr>
            <a:spLocks noGrp="1"/>
          </p:cNvSpPr>
          <p:nvPr>
            <p:ph type="title"/>
          </p:nvPr>
        </p:nvSpPr>
        <p:spPr>
          <a:xfrm>
            <a:off x="442337" y="152400"/>
            <a:ext cx="8396863" cy="838200"/>
          </a:xfrm>
        </p:spPr>
        <p:txBody>
          <a:bodyPr/>
          <a:lstStyle/>
          <a:p>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sz="2800" dirty="0" smtClean="0"/>
              <a:t>Joey’s Assessment </a:t>
            </a:r>
            <a:endParaRPr lang="en-US" sz="2800" dirty="0"/>
          </a:p>
        </p:txBody>
      </p:sp>
      <p:sp>
        <p:nvSpPr>
          <p:cNvPr id="5" name="Content Placeholder 2"/>
          <p:cNvSpPr txBox="1">
            <a:spLocks/>
          </p:cNvSpPr>
          <p:nvPr/>
        </p:nvSpPr>
        <p:spPr bwMode="auto">
          <a:xfrm>
            <a:off x="457199" y="1219200"/>
            <a:ext cx="5334001" cy="49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marL="228600" indent="-228600">
              <a:spcAft>
                <a:spcPts val="1200"/>
              </a:spcAft>
              <a:buClr>
                <a:schemeClr val="tx2"/>
              </a:buClr>
              <a:defRPr/>
            </a:pPr>
            <a:r>
              <a:rPr lang="en-US" dirty="0" smtClean="0"/>
              <a:t>Diagnosed </a:t>
            </a:r>
            <a:r>
              <a:rPr lang="en-US" dirty="0"/>
              <a:t>with a Severe Emotional </a:t>
            </a:r>
            <a:r>
              <a:rPr lang="en-US" dirty="0" smtClean="0"/>
              <a:t>Disturbance</a:t>
            </a:r>
          </a:p>
          <a:p>
            <a:pPr marL="228600" indent="-228600">
              <a:spcAft>
                <a:spcPts val="1200"/>
              </a:spcAft>
              <a:buClr>
                <a:schemeClr val="tx2"/>
              </a:buClr>
              <a:defRPr/>
            </a:pPr>
            <a:r>
              <a:rPr lang="en-US" dirty="0" smtClean="0"/>
              <a:t>Witnessed family </a:t>
            </a:r>
            <a:r>
              <a:rPr lang="en-US" dirty="0"/>
              <a:t>violence </a:t>
            </a:r>
            <a:r>
              <a:rPr lang="en-US" dirty="0" smtClean="0"/>
              <a:t>and </a:t>
            </a:r>
            <a:r>
              <a:rPr lang="en-US" dirty="0"/>
              <a:t>has a history of </a:t>
            </a:r>
            <a:r>
              <a:rPr lang="en-US" dirty="0" smtClean="0"/>
              <a:t>abuse </a:t>
            </a:r>
            <a:r>
              <a:rPr lang="en-US" dirty="0"/>
              <a:t>and </a:t>
            </a:r>
            <a:r>
              <a:rPr lang="en-US" dirty="0" smtClean="0"/>
              <a:t>neglect </a:t>
            </a:r>
            <a:endParaRPr lang="en-US" dirty="0"/>
          </a:p>
          <a:p>
            <a:pPr marL="228600" indent="-228600">
              <a:spcAft>
                <a:spcPts val="1200"/>
              </a:spcAft>
              <a:buClr>
                <a:schemeClr val="tx2"/>
              </a:buClr>
              <a:defRPr/>
            </a:pPr>
            <a:r>
              <a:rPr lang="en-US" dirty="0"/>
              <a:t>Problems interacting with others and building and maintaining relationships</a:t>
            </a:r>
          </a:p>
          <a:p>
            <a:pPr marL="228600" indent="-228600">
              <a:spcAft>
                <a:spcPts val="1200"/>
              </a:spcAft>
              <a:buClr>
                <a:schemeClr val="tx2"/>
              </a:buClr>
              <a:defRPr/>
            </a:pPr>
            <a:r>
              <a:rPr lang="en-US" dirty="0" smtClean="0"/>
              <a:t>Experiences </a:t>
            </a:r>
            <a:r>
              <a:rPr lang="en-US" dirty="0"/>
              <a:t>behavioral outbursts in school including yelling, screaming, being disrespectful and interrupting </a:t>
            </a:r>
            <a:r>
              <a:rPr lang="en-US" dirty="0" smtClean="0"/>
              <a:t>class</a:t>
            </a:r>
            <a:endParaRPr lang="en-US" dirty="0"/>
          </a:p>
          <a:p>
            <a:pPr marL="228600" indent="-228600">
              <a:spcAft>
                <a:spcPts val="1200"/>
              </a:spcAft>
              <a:buClr>
                <a:schemeClr val="tx2"/>
              </a:buClr>
              <a:defRPr/>
            </a:pPr>
            <a:r>
              <a:rPr lang="en-US" dirty="0"/>
              <a:t>Anxiety symptoms and tends to isolate</a:t>
            </a:r>
          </a:p>
          <a:p>
            <a:pPr marL="228600" indent="-228600">
              <a:spcAft>
                <a:spcPts val="1200"/>
              </a:spcAft>
              <a:buClr>
                <a:schemeClr val="tx2"/>
              </a:buClr>
              <a:defRPr/>
            </a:pPr>
            <a:r>
              <a:rPr lang="en-US" dirty="0"/>
              <a:t>Difficulties feeling connected to others</a:t>
            </a:r>
          </a:p>
          <a:p>
            <a:pPr marL="228600" indent="-228600">
              <a:spcAft>
                <a:spcPts val="1200"/>
              </a:spcAft>
              <a:buClr>
                <a:schemeClr val="tx2"/>
              </a:buClr>
              <a:defRPr/>
            </a:pPr>
            <a:r>
              <a:rPr lang="en-US" dirty="0"/>
              <a:t>On </a:t>
            </a:r>
            <a:r>
              <a:rPr lang="en-US" dirty="0" smtClean="0"/>
              <a:t>probation </a:t>
            </a:r>
            <a:r>
              <a:rPr lang="en-US" dirty="0"/>
              <a:t>for assaulting a peer at </a:t>
            </a:r>
            <a:r>
              <a:rPr lang="en-US" dirty="0" smtClean="0"/>
              <a:t>school</a:t>
            </a:r>
          </a:p>
          <a:p>
            <a:pPr>
              <a:spcAft>
                <a:spcPts val="1200"/>
              </a:spcAft>
              <a:buClr>
                <a:srgbClr val="D45D00"/>
              </a:buClr>
              <a:defRP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1119901"/>
            <a:ext cx="3429000" cy="528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690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763000" y="6433445"/>
            <a:ext cx="81736" cy="247226"/>
          </a:xfrm>
        </p:spPr>
        <p:txBody>
          <a:bodyPr/>
          <a:lstStyle/>
          <a:p>
            <a:fld id="{D470A6BA-6070-4AD1-A225-45B2351DF1FF}" type="slidenum">
              <a:rPr lang="en-US" smtClean="0"/>
              <a:pPr/>
              <a:t>24</a:t>
            </a:fld>
            <a:endParaRPr lang="en-US" dirty="0"/>
          </a:p>
        </p:txBody>
      </p:sp>
      <p:sp>
        <p:nvSpPr>
          <p:cNvPr id="17" name="Title 16"/>
          <p:cNvSpPr>
            <a:spLocks noGrp="1"/>
          </p:cNvSpPr>
          <p:nvPr>
            <p:ph type="title"/>
          </p:nvPr>
        </p:nvSpPr>
        <p:spPr>
          <a:xfrm>
            <a:off x="461387" y="370242"/>
            <a:ext cx="8396863" cy="620358"/>
          </a:xfrm>
        </p:spPr>
        <p:txBody>
          <a:bodyPr/>
          <a:lstStyle/>
          <a:p>
            <a:r>
              <a:rPr lang="en-US" sz="2800" dirty="0" smtClean="0"/>
              <a:t>Joey’s Team</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1119901"/>
            <a:ext cx="3429000" cy="528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457201" y="1219200"/>
            <a:ext cx="5029199" cy="488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a:spcAft>
                <a:spcPts val="600"/>
              </a:spcAft>
              <a:buClr>
                <a:schemeClr val="tx2"/>
              </a:buClr>
              <a:defRPr/>
            </a:pPr>
            <a:r>
              <a:rPr lang="en-US" dirty="0"/>
              <a:t>The process starts with a Child and Family Team that develops the child’s overall </a:t>
            </a:r>
            <a:r>
              <a:rPr lang="en-US" dirty="0" smtClean="0"/>
              <a:t>plan: </a:t>
            </a:r>
            <a:endParaRPr lang="en-US" dirty="0"/>
          </a:p>
          <a:p>
            <a:pPr lvl="1">
              <a:spcAft>
                <a:spcPts val="600"/>
              </a:spcAft>
              <a:defRPr/>
            </a:pPr>
            <a:r>
              <a:rPr lang="en-US" sz="1800" dirty="0"/>
              <a:t>Person Centered Plan </a:t>
            </a:r>
            <a:r>
              <a:rPr lang="en-US" sz="1800" dirty="0" smtClean="0"/>
              <a:t>(not all Members will have a PCP)</a:t>
            </a:r>
            <a:endParaRPr lang="en-US" sz="1800" dirty="0"/>
          </a:p>
          <a:p>
            <a:pPr lvl="1">
              <a:spcAft>
                <a:spcPts val="600"/>
              </a:spcAft>
              <a:defRPr/>
            </a:pPr>
            <a:r>
              <a:rPr lang="en-US" sz="1800" dirty="0"/>
              <a:t>Individualized Treatment </a:t>
            </a:r>
            <a:r>
              <a:rPr lang="en-US" sz="1800" dirty="0" smtClean="0"/>
              <a:t>Plan</a:t>
            </a:r>
          </a:p>
          <a:p>
            <a:pPr lvl="1">
              <a:spcAft>
                <a:spcPts val="600"/>
              </a:spcAft>
              <a:defRPr/>
            </a:pPr>
            <a:r>
              <a:rPr lang="en-US" sz="1800" dirty="0"/>
              <a:t>Some </a:t>
            </a:r>
            <a:r>
              <a:rPr lang="en-US" sz="1800" dirty="0" smtClean="0"/>
              <a:t>youth may </a:t>
            </a:r>
            <a:r>
              <a:rPr lang="en-US" sz="1800" dirty="0"/>
              <a:t>also have Wraparound </a:t>
            </a:r>
            <a:r>
              <a:rPr lang="en-US" sz="1800" dirty="0" smtClean="0"/>
              <a:t>Plan</a:t>
            </a:r>
            <a:endParaRPr lang="en-US" sz="1800" dirty="0"/>
          </a:p>
          <a:p>
            <a:pPr>
              <a:spcAft>
                <a:spcPts val="1800"/>
              </a:spcAft>
              <a:buClr>
                <a:schemeClr val="tx2"/>
              </a:buClr>
              <a:defRPr/>
            </a:pPr>
            <a:r>
              <a:rPr lang="en-US" dirty="0"/>
              <a:t>The plan is driven by the needs and desires of Joey and his family</a:t>
            </a:r>
          </a:p>
          <a:p>
            <a:pPr>
              <a:spcAft>
                <a:spcPts val="1800"/>
              </a:spcAft>
              <a:buClr>
                <a:schemeClr val="tx2"/>
              </a:buClr>
              <a:defRPr/>
            </a:pPr>
            <a:r>
              <a:rPr lang="en-US" dirty="0"/>
              <a:t>Joey and his family identified that his teacher, therapist, medication provider, probation officer, resource officer at school would be members of his team</a:t>
            </a:r>
          </a:p>
          <a:p>
            <a:pPr>
              <a:spcAft>
                <a:spcPts val="1800"/>
              </a:spcAft>
              <a:buClr>
                <a:schemeClr val="tx2"/>
              </a:buClr>
              <a:defRPr/>
            </a:pPr>
            <a:r>
              <a:rPr lang="en-US" dirty="0"/>
              <a:t>Team identified that Joey needs Skills Building</a:t>
            </a:r>
          </a:p>
          <a:p>
            <a:pPr marL="0" indent="0">
              <a:buClr>
                <a:srgbClr val="D45D00"/>
              </a:buClr>
              <a:buNone/>
              <a:defRPr/>
            </a:pPr>
            <a:endParaRPr lang="en-US" sz="1800" i="1" dirty="0"/>
          </a:p>
          <a:p>
            <a:pPr marL="0" indent="0" defTabSz="914227">
              <a:buClr>
                <a:srgbClr val="D45D00"/>
              </a:buClr>
              <a:buNone/>
              <a:defRPr/>
            </a:pPr>
            <a:endParaRPr lang="en-US" sz="2400" kern="0" dirty="0">
              <a:solidFill>
                <a:srgbClr val="63666A"/>
              </a:solidFill>
              <a:latin typeface="Arial"/>
              <a:ea typeface="Arial Unicode MS"/>
              <a:cs typeface="Arial Unicode MS"/>
            </a:endParaRPr>
          </a:p>
          <a:p>
            <a:pPr marL="509492" lvl="1" indent="-226970" defTabSz="914227">
              <a:buClr>
                <a:srgbClr val="63666A"/>
              </a:buClr>
              <a:defRPr/>
            </a:pPr>
            <a:endParaRPr lang="en-US" kern="0" dirty="0">
              <a:solidFill>
                <a:srgbClr val="63666A"/>
              </a:solidFill>
              <a:latin typeface="Arial"/>
              <a:ea typeface="Arial Unicode MS"/>
              <a:cs typeface="Arial Unicode MS"/>
            </a:endParaRPr>
          </a:p>
        </p:txBody>
      </p:sp>
    </p:spTree>
    <p:extLst>
      <p:ext uri="{BB962C8B-B14F-4D97-AF65-F5344CB8AC3E}">
        <p14:creationId xmlns:p14="http://schemas.microsoft.com/office/powerpoint/2010/main" val="2698594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9" name="Title 1"/>
          <p:cNvSpPr>
            <a:spLocks noGrp="1"/>
          </p:cNvSpPr>
          <p:nvPr>
            <p:ph type="title"/>
          </p:nvPr>
        </p:nvSpPr>
        <p:spPr>
          <a:xfrm>
            <a:off x="457199" y="76200"/>
            <a:ext cx="8458201" cy="914400"/>
          </a:xfrm>
        </p:spPr>
        <p:txBody>
          <a:bodyPr>
            <a:noAutofit/>
          </a:bodyPr>
          <a:lstStyle/>
          <a:p>
            <a:r>
              <a:rPr lang="en-US" altLang="en-US" sz="2800" dirty="0"/>
              <a:t>Skills Building </a:t>
            </a:r>
            <a:r>
              <a:rPr lang="en-US" altLang="en-US" sz="2800" dirty="0" smtClean="0"/>
              <a:t>Training Disruptive </a:t>
            </a:r>
            <a:r>
              <a:rPr lang="en-US" altLang="en-US" sz="2800" dirty="0"/>
              <a:t>Behavior Disorder</a:t>
            </a:r>
          </a:p>
        </p:txBody>
      </p:sp>
      <p:sp>
        <p:nvSpPr>
          <p:cNvPr id="71690" name="Slide Number Placeholder 1"/>
          <p:cNvSpPr>
            <a:spLocks noGrp="1"/>
          </p:cNvSpPr>
          <p:nvPr>
            <p:ph type="sldNum" sz="quarter" idx="4294967295"/>
          </p:nvPr>
        </p:nvSpPr>
        <p:spPr bwMode="auto">
          <a:xfrm>
            <a:off x="8458201" y="6434139"/>
            <a:ext cx="385763" cy="246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eaLnBrk="0" hangingPunct="0">
              <a:spcBef>
                <a:spcPts val="2400"/>
              </a:spcBef>
              <a:spcAft>
                <a:spcPts val="600"/>
              </a:spcAft>
              <a:buFont typeface="Arial" charset="0"/>
              <a:defRPr sz="2400">
                <a:solidFill>
                  <a:schemeClr val="accent1"/>
                </a:solidFill>
                <a:latin typeface="Arial" charset="0"/>
              </a:defRPr>
            </a:lvl1pPr>
            <a:lvl2pPr marL="742950" indent="-285750" eaLnBrk="0" hangingPunct="0">
              <a:spcAft>
                <a:spcPts val="600"/>
              </a:spcAft>
              <a:buFont typeface="Arial" charset="0"/>
              <a:defRPr sz="2000">
                <a:solidFill>
                  <a:schemeClr val="tx1"/>
                </a:solidFill>
                <a:latin typeface="Arial" charset="0"/>
              </a:defRPr>
            </a:lvl2pPr>
            <a:lvl3pPr marL="1143000" indent="-228600" eaLnBrk="0" hangingPunct="0">
              <a:spcAft>
                <a:spcPts val="600"/>
              </a:spcAft>
              <a:buFont typeface="Arial" charset="0"/>
              <a:buChar char="–"/>
              <a:defRPr>
                <a:solidFill>
                  <a:schemeClr val="tx1"/>
                </a:solidFill>
                <a:latin typeface="Arial" charset="0"/>
              </a:defRPr>
            </a:lvl3pPr>
            <a:lvl4pPr marL="1600200" indent="-228600" eaLnBrk="0" hangingPunct="0">
              <a:spcAft>
                <a:spcPts val="400"/>
              </a:spcAft>
              <a:buFont typeface="Arial" charset="0"/>
              <a:defRPr sz="1600">
                <a:solidFill>
                  <a:schemeClr val="tx1"/>
                </a:solidFill>
                <a:latin typeface="Arial" charset="0"/>
              </a:defRPr>
            </a:lvl4pPr>
            <a:lvl5pPr marL="2057400" indent="-228600" eaLnBrk="0" hangingPunct="0">
              <a:spcAft>
                <a:spcPts val="400"/>
              </a:spcAft>
              <a:buFont typeface="Arial" charset="0"/>
              <a:buChar char="–"/>
              <a:defRPr sz="1400">
                <a:solidFill>
                  <a:schemeClr val="tx1"/>
                </a:solidFill>
                <a:latin typeface="Arial" charset="0"/>
              </a:defRPr>
            </a:lvl5pPr>
            <a:lvl6pPr marL="25146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6pPr>
            <a:lvl7pPr marL="29718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7pPr>
            <a:lvl8pPr marL="34290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8pPr>
            <a:lvl9pPr marL="38862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9pPr>
          </a:lstStyle>
          <a:p>
            <a:pPr algn="r" eaLnBrk="1" hangingPunct="1">
              <a:spcBef>
                <a:spcPct val="0"/>
              </a:spcBef>
              <a:spcAft>
                <a:spcPct val="35000"/>
              </a:spcAft>
            </a:pPr>
            <a:fld id="{30C0D7A8-E4B6-483F-AE4C-C3DC22D2FEBE}" type="slidenum">
              <a:rPr altLang="en-US" sz="800" smtClean="0">
                <a:solidFill>
                  <a:srgbClr val="55565A"/>
                </a:solidFill>
                <a:cs typeface="Arial" charset="0"/>
              </a:rPr>
              <a:pPr algn="r" eaLnBrk="1" hangingPunct="1">
                <a:spcBef>
                  <a:spcPct val="0"/>
                </a:spcBef>
                <a:spcAft>
                  <a:spcPct val="35000"/>
                </a:spcAft>
              </a:pPr>
              <a:t>25</a:t>
            </a:fld>
            <a:endParaRPr altLang="en-US" sz="800" dirty="0" smtClean="0">
              <a:solidFill>
                <a:srgbClr val="55565A"/>
              </a:solidFill>
              <a:cs typeface="Arial" charset="0"/>
            </a:endParaRPr>
          </a:p>
        </p:txBody>
      </p:sp>
      <p:sp>
        <p:nvSpPr>
          <p:cNvPr id="12" name="Content Placeholder 2"/>
          <p:cNvSpPr txBox="1">
            <a:spLocks/>
          </p:cNvSpPr>
          <p:nvPr/>
        </p:nvSpPr>
        <p:spPr bwMode="auto">
          <a:xfrm>
            <a:off x="380999" y="1126089"/>
            <a:ext cx="518160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r>
              <a:rPr lang="en-US" sz="1800" dirty="0" smtClean="0"/>
              <a:t>Skills Building training for both paraprofessionals </a:t>
            </a:r>
            <a:r>
              <a:rPr lang="en-US" sz="1800" dirty="0"/>
              <a:t>and mental health </a:t>
            </a:r>
            <a:r>
              <a:rPr lang="en-US" sz="1800" dirty="0" smtClean="0"/>
              <a:t>clinicians on how to team together to support children and adolescents with </a:t>
            </a:r>
            <a:r>
              <a:rPr lang="en-US" sz="1800" dirty="0"/>
              <a:t>disruptive behaviors and their </a:t>
            </a:r>
            <a:r>
              <a:rPr lang="en-US" sz="1800" dirty="0" smtClean="0"/>
              <a:t>families</a:t>
            </a:r>
            <a:endParaRPr lang="en-US" sz="1800" dirty="0"/>
          </a:p>
          <a:p>
            <a:pPr marL="168275" lvl="2" indent="-168275"/>
            <a:r>
              <a:rPr lang="en-US" sz="1800" dirty="0"/>
              <a:t>Skills Building for Disruptive Behavior Disorder will include six (6) hour webinar series (six CEU’s) and e-learning </a:t>
            </a:r>
            <a:r>
              <a:rPr lang="en-US" sz="1800" dirty="0" smtClean="0"/>
              <a:t>modules:</a:t>
            </a:r>
            <a:endParaRPr lang="en-US" sz="1800" dirty="0"/>
          </a:p>
          <a:p>
            <a:pPr marL="514243" lvl="2" indent="-342900">
              <a:buClr>
                <a:schemeClr val="tx1"/>
              </a:buClr>
              <a:buFont typeface="Arial" panose="020B0604020202020204" pitchFamily="34" charset="0"/>
              <a:buChar char="−"/>
            </a:pPr>
            <a:r>
              <a:rPr lang="en-US" sz="1600" dirty="0"/>
              <a:t>F</a:t>
            </a:r>
            <a:r>
              <a:rPr lang="en-US" sz="1600" dirty="0" smtClean="0"/>
              <a:t>oundational Psychoeducation:</a:t>
            </a:r>
          </a:p>
          <a:p>
            <a:pPr marL="858730" lvl="3" indent="-342900">
              <a:buFont typeface="Arial" panose="020B0604020202020204" pitchFamily="34" charset="0"/>
              <a:buChar char="•"/>
            </a:pPr>
            <a:r>
              <a:rPr lang="en-US" sz="1600" i="1" dirty="0" smtClean="0"/>
              <a:t>Understanding </a:t>
            </a:r>
            <a:r>
              <a:rPr lang="en-US" sz="1600" i="1" dirty="0"/>
              <a:t>and Assessment</a:t>
            </a:r>
          </a:p>
          <a:p>
            <a:pPr marL="514243" lvl="2" indent="-342900">
              <a:buClr>
                <a:schemeClr val="tx1"/>
              </a:buClr>
              <a:buFont typeface="Arial" panose="020B0604020202020204" pitchFamily="34" charset="0"/>
              <a:buChar char="−"/>
            </a:pPr>
            <a:r>
              <a:rPr lang="en-US" sz="1600" dirty="0"/>
              <a:t>Clinical Intervention </a:t>
            </a:r>
            <a:r>
              <a:rPr lang="en-US" sz="1600" dirty="0" smtClean="0"/>
              <a:t>Education:</a:t>
            </a:r>
            <a:endParaRPr lang="en-US" sz="1600" dirty="0"/>
          </a:p>
          <a:p>
            <a:pPr marL="858730" lvl="3" indent="-342900">
              <a:buFont typeface="Arial" panose="020B0604020202020204" pitchFamily="34" charset="0"/>
              <a:buChar char="•"/>
            </a:pPr>
            <a:r>
              <a:rPr lang="en-US" sz="1600" i="1" dirty="0" smtClean="0"/>
              <a:t>Teaching Provider Skills to Teach Child </a:t>
            </a:r>
            <a:r>
              <a:rPr lang="en-US" sz="1600" i="1" dirty="0"/>
              <a:t>and Adolescents</a:t>
            </a:r>
          </a:p>
          <a:p>
            <a:pPr marL="858730" lvl="3" indent="-342900">
              <a:buFont typeface="Arial" panose="020B0604020202020204" pitchFamily="34" charset="0"/>
              <a:buChar char="•"/>
            </a:pPr>
            <a:r>
              <a:rPr lang="en-US" sz="1600" i="1" dirty="0" smtClean="0"/>
              <a:t>Teaching Provider Skills to Teach Parents </a:t>
            </a:r>
            <a:endParaRPr lang="en-US" sz="1600" i="1" dirty="0"/>
          </a:p>
          <a:p>
            <a:pPr marL="858730" lvl="3" indent="-342900">
              <a:buFont typeface="Arial" panose="020B0604020202020204" pitchFamily="34" charset="0"/>
              <a:buChar char="•"/>
            </a:pPr>
            <a:r>
              <a:rPr lang="en-US" sz="1600" i="1" dirty="0"/>
              <a:t>Child and Parent Support </a:t>
            </a:r>
            <a:r>
              <a:rPr lang="en-US" sz="1600" i="1" dirty="0" smtClean="0"/>
              <a:t>Videos and Tools</a:t>
            </a:r>
            <a:endParaRPr lang="en-US" sz="1600" i="1" dirty="0"/>
          </a:p>
          <a:p>
            <a:pPr marL="168275" lvl="1" indent="-168275">
              <a:buClr>
                <a:schemeClr val="accent1"/>
              </a:buClr>
              <a:buChar char="•"/>
            </a:pPr>
            <a:r>
              <a:rPr lang="en-US" sz="1800" dirty="0"/>
              <a:t>Skills Building education and tools will also be </a:t>
            </a:r>
            <a:r>
              <a:rPr lang="en-US" sz="1800" dirty="0" smtClean="0"/>
              <a:t>available for </a:t>
            </a:r>
            <a:r>
              <a:rPr lang="en-US" sz="1800" dirty="0"/>
              <a:t>schools, and informal community support </a:t>
            </a:r>
            <a:r>
              <a:rPr lang="en-US" sz="1800" dirty="0" smtClean="0"/>
              <a:t>sources that help support the family</a:t>
            </a:r>
            <a:endParaRPr lang="en-US" sz="18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190" r="6176"/>
          <a:stretch/>
        </p:blipFill>
        <p:spPr bwMode="auto">
          <a:xfrm>
            <a:off x="5592115" y="1702131"/>
            <a:ext cx="3555844" cy="380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5400000">
            <a:off x="6859891" y="332424"/>
            <a:ext cx="1016333" cy="3551887"/>
          </a:xfrm>
          <a:prstGeom prst="rect">
            <a:avLst/>
          </a:prstGeom>
          <a:gradFill flip="none" rotWithShape="1">
            <a:gsLst>
              <a:gs pos="8000">
                <a:schemeClr val="bg1"/>
              </a:gs>
              <a:gs pos="55000">
                <a:srgbClr val="FFFFFF">
                  <a:alpha val="56000"/>
                </a:srgbClr>
              </a:gs>
              <a:gs pos="31000">
                <a:schemeClr val="bg1">
                  <a:alpha val="84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534976" y="1702130"/>
            <a:ext cx="1018224" cy="4191000"/>
          </a:xfrm>
          <a:prstGeom prst="rect">
            <a:avLst/>
          </a:prstGeom>
          <a:gradFill flip="none" rotWithShape="1">
            <a:gsLst>
              <a:gs pos="8000">
                <a:schemeClr val="bg1"/>
              </a:gs>
              <a:gs pos="55000">
                <a:srgbClr val="FFFFFF">
                  <a:alpha val="56000"/>
                </a:srgbClr>
              </a:gs>
              <a:gs pos="31000">
                <a:schemeClr val="bg1">
                  <a:alpha val="84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16200000">
            <a:off x="6863851" y="3228024"/>
            <a:ext cx="1016333" cy="3551887"/>
          </a:xfrm>
          <a:prstGeom prst="rect">
            <a:avLst/>
          </a:prstGeom>
          <a:gradFill flip="none" rotWithShape="1">
            <a:gsLst>
              <a:gs pos="8000">
                <a:schemeClr val="bg1"/>
              </a:gs>
              <a:gs pos="55000">
                <a:srgbClr val="FFFFFF">
                  <a:alpha val="56000"/>
                </a:srgbClr>
              </a:gs>
              <a:gs pos="31000">
                <a:schemeClr val="bg1">
                  <a:alpha val="84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06095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9" name="Title 1"/>
          <p:cNvSpPr>
            <a:spLocks noGrp="1"/>
          </p:cNvSpPr>
          <p:nvPr>
            <p:ph type="title"/>
          </p:nvPr>
        </p:nvSpPr>
        <p:spPr>
          <a:xfrm>
            <a:off x="457199" y="520700"/>
            <a:ext cx="8153400" cy="469900"/>
          </a:xfrm>
        </p:spPr>
        <p:txBody>
          <a:bodyPr/>
          <a:lstStyle/>
          <a:p>
            <a:r>
              <a:rPr lang="en-US" altLang="en-US" sz="2800" dirty="0"/>
              <a:t>Outcomes </a:t>
            </a:r>
            <a:r>
              <a:rPr lang="en-US" altLang="en-US" sz="2800"/>
              <a:t>of </a:t>
            </a:r>
            <a:r>
              <a:rPr lang="en-US" altLang="en-US" sz="2800" dirty="0"/>
              <a:t>Joey’s</a:t>
            </a:r>
            <a:r>
              <a:rPr lang="en-US" altLang="en-US" sz="2800"/>
              <a:t> Skills Building Treatment </a:t>
            </a:r>
            <a:r>
              <a:rPr lang="en-US" altLang="en-US" sz="2800" smtClean="0"/>
              <a:t>Plan</a:t>
            </a:r>
            <a:endParaRPr lang="en-US" altLang="en-US" sz="2800" dirty="0"/>
          </a:p>
        </p:txBody>
      </p:sp>
      <p:sp>
        <p:nvSpPr>
          <p:cNvPr id="71690" name="Slide Number Placeholder 1"/>
          <p:cNvSpPr>
            <a:spLocks noGrp="1"/>
          </p:cNvSpPr>
          <p:nvPr>
            <p:ph type="sldNum" sz="quarter" idx="4294967295"/>
          </p:nvPr>
        </p:nvSpPr>
        <p:spPr bwMode="auto">
          <a:xfrm>
            <a:off x="8458200" y="6434138"/>
            <a:ext cx="385763" cy="246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eaLnBrk="0" hangingPunct="0">
              <a:spcBef>
                <a:spcPts val="2400"/>
              </a:spcBef>
              <a:spcAft>
                <a:spcPts val="600"/>
              </a:spcAft>
              <a:buFont typeface="Arial" charset="0"/>
              <a:defRPr sz="2400">
                <a:solidFill>
                  <a:schemeClr val="accent1"/>
                </a:solidFill>
                <a:latin typeface="Arial" charset="0"/>
              </a:defRPr>
            </a:lvl1pPr>
            <a:lvl2pPr marL="742950" indent="-285750" eaLnBrk="0" hangingPunct="0">
              <a:spcAft>
                <a:spcPts val="600"/>
              </a:spcAft>
              <a:buFont typeface="Arial" charset="0"/>
              <a:defRPr sz="2000">
                <a:solidFill>
                  <a:schemeClr val="tx1"/>
                </a:solidFill>
                <a:latin typeface="Arial" charset="0"/>
              </a:defRPr>
            </a:lvl2pPr>
            <a:lvl3pPr marL="1143000" indent="-228600" eaLnBrk="0" hangingPunct="0">
              <a:spcAft>
                <a:spcPts val="600"/>
              </a:spcAft>
              <a:buFont typeface="Arial" charset="0"/>
              <a:buChar char="–"/>
              <a:defRPr>
                <a:solidFill>
                  <a:schemeClr val="tx1"/>
                </a:solidFill>
                <a:latin typeface="Arial" charset="0"/>
              </a:defRPr>
            </a:lvl3pPr>
            <a:lvl4pPr marL="1600200" indent="-228600" eaLnBrk="0" hangingPunct="0">
              <a:spcAft>
                <a:spcPts val="400"/>
              </a:spcAft>
              <a:buFont typeface="Arial" charset="0"/>
              <a:defRPr sz="1600">
                <a:solidFill>
                  <a:schemeClr val="tx1"/>
                </a:solidFill>
                <a:latin typeface="Arial" charset="0"/>
              </a:defRPr>
            </a:lvl4pPr>
            <a:lvl5pPr marL="2057400" indent="-228600" eaLnBrk="0" hangingPunct="0">
              <a:spcAft>
                <a:spcPts val="400"/>
              </a:spcAft>
              <a:buFont typeface="Arial" charset="0"/>
              <a:buChar char="–"/>
              <a:defRPr sz="1400">
                <a:solidFill>
                  <a:schemeClr val="tx1"/>
                </a:solidFill>
                <a:latin typeface="Arial" charset="0"/>
              </a:defRPr>
            </a:lvl5pPr>
            <a:lvl6pPr marL="25146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6pPr>
            <a:lvl7pPr marL="29718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7pPr>
            <a:lvl8pPr marL="34290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8pPr>
            <a:lvl9pPr marL="38862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9pPr>
          </a:lstStyle>
          <a:p>
            <a:pPr algn="r" eaLnBrk="1" hangingPunct="1">
              <a:spcBef>
                <a:spcPct val="0"/>
              </a:spcBef>
              <a:spcAft>
                <a:spcPct val="35000"/>
              </a:spcAft>
            </a:pPr>
            <a:fld id="{30C0D7A8-E4B6-483F-AE4C-C3DC22D2FEBE}" type="slidenum">
              <a:rPr altLang="en-US" sz="800" smtClean="0">
                <a:solidFill>
                  <a:srgbClr val="55565A"/>
                </a:solidFill>
                <a:cs typeface="Arial" charset="0"/>
              </a:rPr>
              <a:pPr algn="r" eaLnBrk="1" hangingPunct="1">
                <a:spcBef>
                  <a:spcPct val="0"/>
                </a:spcBef>
                <a:spcAft>
                  <a:spcPct val="35000"/>
                </a:spcAft>
              </a:pPr>
              <a:t>26</a:t>
            </a:fld>
            <a:endParaRPr altLang="en-US" sz="800" dirty="0" smtClean="0">
              <a:solidFill>
                <a:srgbClr val="55565A"/>
              </a:solidFill>
              <a:cs typeface="Arial" charset="0"/>
            </a:endParaRPr>
          </a:p>
        </p:txBody>
      </p:sp>
      <p:sp>
        <p:nvSpPr>
          <p:cNvPr id="12" name="Content Placeholder 2"/>
          <p:cNvSpPr txBox="1">
            <a:spLocks/>
          </p:cNvSpPr>
          <p:nvPr/>
        </p:nvSpPr>
        <p:spPr bwMode="auto">
          <a:xfrm>
            <a:off x="457199" y="1219200"/>
            <a:ext cx="8305801" cy="271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lvl="0">
              <a:spcAft>
                <a:spcPts val="1800"/>
              </a:spcAft>
              <a:buClr>
                <a:schemeClr val="tx2"/>
              </a:buClr>
              <a:buFont typeface="Arial" panose="020B0604020202020204" pitchFamily="34" charset="0"/>
              <a:buChar char="•"/>
              <a:defRPr/>
            </a:pPr>
            <a:r>
              <a:rPr lang="en-US" dirty="0" smtClean="0"/>
              <a:t>Joey can identify his emotional triggers and when he needs to use </a:t>
            </a:r>
            <a:r>
              <a:rPr lang="en-US" b="1" dirty="0" smtClean="0"/>
              <a:t>STOP THINK  ACT </a:t>
            </a:r>
            <a:r>
              <a:rPr lang="en-US" dirty="0" smtClean="0"/>
              <a:t>intervention</a:t>
            </a:r>
          </a:p>
          <a:p>
            <a:pPr lvl="0">
              <a:spcAft>
                <a:spcPts val="1800"/>
              </a:spcAft>
              <a:buClr>
                <a:schemeClr val="tx2"/>
              </a:buClr>
              <a:buFont typeface="Arial" panose="020B0604020202020204" pitchFamily="34" charset="0"/>
              <a:buChar char="•"/>
              <a:defRPr/>
            </a:pPr>
            <a:r>
              <a:rPr kumimoji="0" lang="en-US" b="0" u="none" strike="noStrike" kern="0" cap="none" spc="0" normalizeH="0" baseline="0" noProof="0" dirty="0" smtClean="0">
                <a:ln>
                  <a:noFill/>
                </a:ln>
                <a:solidFill>
                  <a:srgbClr val="63666A"/>
                </a:solidFill>
                <a:effectLst/>
                <a:uLnTx/>
                <a:uFillTx/>
                <a:latin typeface="Arial"/>
                <a:ea typeface="Arial Unicode MS"/>
                <a:cs typeface="Arial Unicode MS"/>
              </a:rPr>
              <a:t>Decreased behavioral anger outbursts</a:t>
            </a:r>
            <a:r>
              <a:rPr kumimoji="0" lang="en-US" b="0" u="none" strike="noStrike" kern="0" cap="none" spc="0" normalizeH="0" noProof="0" dirty="0" smtClean="0">
                <a:ln>
                  <a:noFill/>
                </a:ln>
                <a:solidFill>
                  <a:srgbClr val="63666A"/>
                </a:solidFill>
                <a:effectLst/>
                <a:uLnTx/>
                <a:uFillTx/>
                <a:latin typeface="Arial"/>
                <a:ea typeface="Arial Unicode MS"/>
                <a:cs typeface="Arial Unicode MS"/>
              </a:rPr>
              <a:t> in class</a:t>
            </a:r>
          </a:p>
          <a:p>
            <a:pPr lvl="0">
              <a:spcAft>
                <a:spcPts val="1800"/>
              </a:spcAft>
              <a:buClr>
                <a:schemeClr val="tx2"/>
              </a:buClr>
              <a:buFont typeface="Arial" panose="020B0604020202020204" pitchFamily="34" charset="0"/>
              <a:buChar char="•"/>
              <a:defRPr/>
            </a:pPr>
            <a:r>
              <a:rPr lang="en-US" kern="0" baseline="0" dirty="0" smtClean="0">
                <a:solidFill>
                  <a:srgbClr val="63666A"/>
                </a:solidFill>
                <a:latin typeface="Arial"/>
                <a:ea typeface="Arial Unicode MS"/>
                <a:cs typeface="Arial Unicode MS"/>
              </a:rPr>
              <a:t>He</a:t>
            </a:r>
            <a:r>
              <a:rPr lang="en-US" kern="0" dirty="0" smtClean="0">
                <a:solidFill>
                  <a:srgbClr val="63666A"/>
                </a:solidFill>
                <a:latin typeface="Arial"/>
                <a:ea typeface="Arial Unicode MS"/>
                <a:cs typeface="Arial Unicode MS"/>
              </a:rPr>
              <a:t> was able to comply with his probation requirements</a:t>
            </a:r>
          </a:p>
          <a:p>
            <a:pPr lvl="0">
              <a:spcAft>
                <a:spcPts val="1800"/>
              </a:spcAft>
              <a:buClr>
                <a:srgbClr val="D45D00"/>
              </a:buClr>
              <a:buFont typeface="Arial" panose="020B0604020202020204" pitchFamily="34" charset="0"/>
              <a:buChar char="•"/>
              <a:defRPr/>
            </a:pPr>
            <a:endParaRPr kumimoji="0" lang="en-US" b="0" i="1" u="none" strike="noStrike" kern="0" cap="none" spc="0" normalizeH="0" baseline="0" noProof="0" dirty="0" smtClean="0">
              <a:ln>
                <a:noFill/>
              </a:ln>
              <a:solidFill>
                <a:srgbClr val="63666A"/>
              </a:solidFill>
              <a:effectLst/>
              <a:uLnTx/>
              <a:uFillTx/>
              <a:latin typeface="Arial"/>
              <a:ea typeface="Arial Unicode MS"/>
              <a:cs typeface="Arial Unicode MS"/>
            </a:endParaRPr>
          </a:p>
        </p:txBody>
      </p:sp>
      <p:pic>
        <p:nvPicPr>
          <p:cNvPr id="8" name="Picture 2" descr="C:\Users\bjenki24\AppData\Local\Microsoft\Windows\Temporary Internet Files\Content.Outlook\KB6MFVIQ\Lifestyle_Sidewalk_01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439" y="2955212"/>
            <a:ext cx="4960561" cy="33693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5400000">
            <a:off x="4182578" y="534261"/>
            <a:ext cx="921797" cy="5492075"/>
          </a:xfrm>
          <a:prstGeom prst="rect">
            <a:avLst/>
          </a:prstGeom>
          <a:gradFill flip="none" rotWithShape="1">
            <a:gsLst>
              <a:gs pos="15000">
                <a:schemeClr val="bg1"/>
              </a:gs>
              <a:gs pos="33000">
                <a:srgbClr val="FFFFFF">
                  <a:alpha val="85000"/>
                </a:srgbClr>
              </a:gs>
              <a:gs pos="55000">
                <a:srgbClr val="FFFFFF">
                  <a:alpha val="55000"/>
                </a:srgbClr>
              </a:gs>
              <a:gs pos="72000">
                <a:schemeClr val="bg1">
                  <a:alpha val="24000"/>
                </a:schemeClr>
              </a:gs>
              <a:gs pos="9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p>
        </p:txBody>
      </p:sp>
      <p:sp>
        <p:nvSpPr>
          <p:cNvPr id="10" name="Rectangle 9"/>
          <p:cNvSpPr/>
          <p:nvPr/>
        </p:nvSpPr>
        <p:spPr>
          <a:xfrm>
            <a:off x="1821403" y="2971800"/>
            <a:ext cx="921797" cy="3352800"/>
          </a:xfrm>
          <a:prstGeom prst="rect">
            <a:avLst/>
          </a:prstGeom>
          <a:gradFill flip="none" rotWithShape="1">
            <a:gsLst>
              <a:gs pos="15000">
                <a:schemeClr val="bg1"/>
              </a:gs>
              <a:gs pos="33000">
                <a:srgbClr val="FFFFFF">
                  <a:alpha val="85000"/>
                </a:srgbClr>
              </a:gs>
              <a:gs pos="55000">
                <a:srgbClr val="FFFFFF">
                  <a:alpha val="55000"/>
                </a:srgbClr>
              </a:gs>
              <a:gs pos="72000">
                <a:schemeClr val="bg1">
                  <a:alpha val="24000"/>
                </a:schemeClr>
              </a:gs>
              <a:gs pos="9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p>
        </p:txBody>
      </p:sp>
      <p:sp>
        <p:nvSpPr>
          <p:cNvPr id="11" name="Rectangle 10"/>
          <p:cNvSpPr/>
          <p:nvPr/>
        </p:nvSpPr>
        <p:spPr>
          <a:xfrm flipH="1">
            <a:off x="6172200" y="2971800"/>
            <a:ext cx="990600" cy="3352800"/>
          </a:xfrm>
          <a:prstGeom prst="rect">
            <a:avLst/>
          </a:prstGeom>
          <a:gradFill flip="none" rotWithShape="1">
            <a:gsLst>
              <a:gs pos="15000">
                <a:schemeClr val="bg1"/>
              </a:gs>
              <a:gs pos="33000">
                <a:srgbClr val="FFFFFF">
                  <a:alpha val="85000"/>
                </a:srgbClr>
              </a:gs>
              <a:gs pos="55000">
                <a:srgbClr val="FFFFFF">
                  <a:alpha val="55000"/>
                </a:srgbClr>
              </a:gs>
              <a:gs pos="72000">
                <a:schemeClr val="bg1">
                  <a:alpha val="24000"/>
                </a:schemeClr>
              </a:gs>
              <a:gs pos="9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p>
        </p:txBody>
      </p:sp>
    </p:spTree>
    <p:extLst>
      <p:ext uri="{BB962C8B-B14F-4D97-AF65-F5344CB8AC3E}">
        <p14:creationId xmlns:p14="http://schemas.microsoft.com/office/powerpoint/2010/main" val="325763946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Skills Building Timeline</a:t>
            </a:r>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437989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18F5FCC-583C-47C6-9953-2F6AD74D46AE}" type="slidenum">
              <a:rPr lang="en-US" smtClean="0"/>
              <a:pPr algn="r"/>
              <a:t>28</a:t>
            </a:fld>
            <a:endParaRPr lang="en-US" dirty="0"/>
          </a:p>
        </p:txBody>
      </p:sp>
      <p:sp>
        <p:nvSpPr>
          <p:cNvPr id="4" name="Title 3"/>
          <p:cNvSpPr>
            <a:spLocks noGrp="1"/>
          </p:cNvSpPr>
          <p:nvPr>
            <p:ph type="title"/>
          </p:nvPr>
        </p:nvSpPr>
        <p:spPr>
          <a:xfrm>
            <a:off x="442337" y="370242"/>
            <a:ext cx="8396863" cy="620358"/>
          </a:xfrm>
        </p:spPr>
        <p:txBody>
          <a:bodyPr/>
          <a:lstStyle/>
          <a:p>
            <a:r>
              <a:rPr lang="en-US" sz="2800" dirty="0"/>
              <a:t>Next Steps</a:t>
            </a:r>
          </a:p>
        </p:txBody>
      </p:sp>
      <p:sp>
        <p:nvSpPr>
          <p:cNvPr id="5" name="Content Placeholder 2"/>
          <p:cNvSpPr txBox="1">
            <a:spLocks/>
          </p:cNvSpPr>
          <p:nvPr/>
        </p:nvSpPr>
        <p:spPr bwMode="auto">
          <a:xfrm>
            <a:off x="228600" y="1219200"/>
            <a:ext cx="8305800" cy="372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lvl="1">
              <a:spcAft>
                <a:spcPts val="1800"/>
              </a:spcAft>
              <a:buClr>
                <a:schemeClr val="tx2"/>
              </a:buClr>
              <a:buFont typeface="Arial" panose="020B0604020202020204" pitchFamily="34" charset="0"/>
              <a:buChar char="•"/>
              <a:defRPr/>
            </a:pPr>
            <a:r>
              <a:rPr lang="en-US" dirty="0" smtClean="0">
                <a:solidFill>
                  <a:schemeClr val="accent3"/>
                </a:solidFill>
              </a:rPr>
              <a:t>Continue streamlining documentation and training on </a:t>
            </a:r>
            <a:r>
              <a:rPr lang="en-US" dirty="0">
                <a:solidFill>
                  <a:schemeClr val="accent3"/>
                </a:solidFill>
              </a:rPr>
              <a:t>the Level of Care Guidelines (LOCG), </a:t>
            </a:r>
            <a:r>
              <a:rPr lang="en-US" dirty="0" smtClean="0">
                <a:solidFill>
                  <a:schemeClr val="accent3"/>
                </a:solidFill>
              </a:rPr>
              <a:t>Service </a:t>
            </a:r>
            <a:r>
              <a:rPr lang="en-US" dirty="0">
                <a:solidFill>
                  <a:schemeClr val="accent3"/>
                </a:solidFill>
              </a:rPr>
              <a:t>Request Form (SRF) and </a:t>
            </a:r>
            <a:r>
              <a:rPr lang="en-US" dirty="0" smtClean="0">
                <a:solidFill>
                  <a:schemeClr val="accent3"/>
                </a:solidFill>
              </a:rPr>
              <a:t>billing </a:t>
            </a:r>
            <a:r>
              <a:rPr lang="en-US" dirty="0">
                <a:solidFill>
                  <a:schemeClr val="accent3"/>
                </a:solidFill>
              </a:rPr>
              <a:t>codes for </a:t>
            </a:r>
            <a:r>
              <a:rPr lang="en-US" dirty="0" smtClean="0">
                <a:solidFill>
                  <a:schemeClr val="accent3"/>
                </a:solidFill>
              </a:rPr>
              <a:t>Skills </a:t>
            </a:r>
            <a:r>
              <a:rPr lang="en-US" dirty="0">
                <a:solidFill>
                  <a:schemeClr val="accent3"/>
                </a:solidFill>
              </a:rPr>
              <a:t>Building/CBRS </a:t>
            </a:r>
            <a:endParaRPr lang="en-US" dirty="0" smtClean="0">
              <a:solidFill>
                <a:schemeClr val="accent3"/>
              </a:solidFill>
            </a:endParaRPr>
          </a:p>
          <a:p>
            <a:pPr lvl="1">
              <a:spcAft>
                <a:spcPts val="1800"/>
              </a:spcAft>
              <a:buClr>
                <a:schemeClr val="tx2"/>
              </a:buClr>
              <a:buFont typeface="Arial" panose="020B0604020202020204" pitchFamily="34" charset="0"/>
              <a:buChar char="•"/>
              <a:defRPr/>
            </a:pPr>
            <a:r>
              <a:rPr lang="en-US" dirty="0" smtClean="0">
                <a:solidFill>
                  <a:schemeClr val="accent3"/>
                </a:solidFill>
              </a:rPr>
              <a:t>Continue to roll out Skills Building training  which specifically target diagnostic groups and/or functional needs and deficits</a:t>
            </a:r>
          </a:p>
          <a:p>
            <a:pPr lvl="1">
              <a:spcAft>
                <a:spcPts val="1800"/>
              </a:spcAft>
              <a:buClr>
                <a:schemeClr val="tx2"/>
              </a:buClr>
              <a:buFont typeface="Arial" panose="020B0604020202020204" pitchFamily="34" charset="0"/>
              <a:buChar char="•"/>
              <a:defRPr/>
            </a:pPr>
            <a:r>
              <a:rPr lang="en-US" dirty="0" smtClean="0">
                <a:solidFill>
                  <a:schemeClr val="accent3"/>
                </a:solidFill>
              </a:rPr>
              <a:t>Begin to incorporate CANS data for more meaningful measurement of outcomes</a:t>
            </a:r>
          </a:p>
          <a:p>
            <a:pPr lvl="1">
              <a:spcAft>
                <a:spcPts val="1800"/>
              </a:spcAft>
              <a:buClr>
                <a:schemeClr val="tx2"/>
              </a:buClr>
              <a:buFont typeface="Arial" panose="020B0604020202020204" pitchFamily="34" charset="0"/>
              <a:buChar char="•"/>
              <a:defRPr/>
            </a:pPr>
            <a:r>
              <a:rPr lang="en-US" dirty="0" smtClean="0">
                <a:solidFill>
                  <a:schemeClr val="accent3"/>
                </a:solidFill>
              </a:rPr>
              <a:t>Further align with Psychiatric Rehabilitation Association (PRA) credentialing criteria</a:t>
            </a:r>
            <a:endParaRPr lang="en-US" dirty="0">
              <a:solidFill>
                <a:schemeClr val="accent3"/>
              </a:solidFill>
            </a:endParaRPr>
          </a:p>
          <a:p>
            <a:pPr marL="282575" lvl="1" indent="0">
              <a:buClr>
                <a:srgbClr val="D45D00"/>
              </a:buClr>
              <a:buNone/>
              <a:defRPr/>
            </a:pPr>
            <a:endParaRPr lang="en-US" sz="2400" dirty="0" smtClean="0">
              <a:solidFill>
                <a:schemeClr val="accent3"/>
              </a:solidFill>
            </a:endParaRPr>
          </a:p>
        </p:txBody>
      </p:sp>
    </p:spTree>
    <p:extLst>
      <p:ext uri="{BB962C8B-B14F-4D97-AF65-F5344CB8AC3E}">
        <p14:creationId xmlns:p14="http://schemas.microsoft.com/office/powerpoint/2010/main" val="2791209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Please send any questions not answered during the presentation to: </a:t>
            </a:r>
          </a:p>
          <a:p>
            <a:r>
              <a:rPr lang="en-US" dirty="0"/>
              <a:t>	</a:t>
            </a:r>
            <a:r>
              <a:rPr lang="en-US" sz="3000" dirty="0" smtClean="0">
                <a:hlinkClick r:id="rId2"/>
              </a:rPr>
              <a:t>optum.idaho.yes@optum.com</a:t>
            </a:r>
            <a:endParaRPr lang="en-US" sz="3000" dirty="0" smtClean="0"/>
          </a:p>
          <a:p>
            <a:pPr>
              <a:spcBef>
                <a:spcPts val="600"/>
              </a:spcBef>
            </a:pPr>
            <a:endParaRPr lang="en-US" sz="3000" dirty="0" smtClean="0"/>
          </a:p>
        </p:txBody>
      </p:sp>
      <p:sp>
        <p:nvSpPr>
          <p:cNvPr id="3" name="Slide Number Placeholder 2"/>
          <p:cNvSpPr>
            <a:spLocks noGrp="1"/>
          </p:cNvSpPr>
          <p:nvPr>
            <p:ph type="sldNum" sz="quarter" idx="11"/>
          </p:nvPr>
        </p:nvSpPr>
        <p:spPr/>
        <p:txBody>
          <a:bodyPr/>
          <a:lstStyle/>
          <a:p>
            <a:pPr algn="r"/>
            <a:fld id="{F18F5FCC-583C-47C6-9953-2F6AD74D46AE}" type="slidenum">
              <a:rPr lang="en-US" smtClean="0"/>
              <a:pPr algn="r"/>
              <a:t>29</a:t>
            </a:fld>
            <a:endParaRPr lang="en-US" dirty="0"/>
          </a:p>
        </p:txBody>
      </p:sp>
      <p:sp>
        <p:nvSpPr>
          <p:cNvPr id="4" name="Title 3"/>
          <p:cNvSpPr>
            <a:spLocks noGrp="1"/>
          </p:cNvSpPr>
          <p:nvPr>
            <p:ph type="title"/>
          </p:nvPr>
        </p:nvSpPr>
        <p:spPr>
          <a:xfrm>
            <a:off x="461387" y="370242"/>
            <a:ext cx="8396863" cy="620358"/>
          </a:xfrm>
        </p:spPr>
        <p:txBody>
          <a:bodyPr/>
          <a:lstStyle/>
          <a:p>
            <a:r>
              <a:rPr lang="en-US" sz="2800" dirty="0"/>
              <a:t>Questions?</a:t>
            </a:r>
          </a:p>
        </p:txBody>
      </p:sp>
    </p:spTree>
    <p:extLst>
      <p:ext uri="{BB962C8B-B14F-4D97-AF65-F5344CB8AC3E}">
        <p14:creationId xmlns:p14="http://schemas.microsoft.com/office/powerpoint/2010/main" val="13056517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8512" y="304800"/>
            <a:ext cx="6059016" cy="817183"/>
          </a:xfrm>
        </p:spPr>
        <p:txBody>
          <a:bodyPr>
            <a:noAutofit/>
          </a:bodyPr>
          <a:lstStyle/>
          <a:p>
            <a:r>
              <a:rPr lang="en-US" sz="2800" dirty="0"/>
              <a:t>Youth Empowerment Services (YES)</a:t>
            </a:r>
            <a:br>
              <a:rPr lang="en-US" sz="2800" dirty="0"/>
            </a:br>
            <a:r>
              <a:rPr lang="en-US" sz="2800" dirty="0"/>
              <a:t>System of Care: Philosophy</a:t>
            </a:r>
            <a:endParaRPr lang="uk-UA" sz="2800"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3</a:t>
            </a:fld>
            <a:endParaRPr lang="uk-UA"/>
          </a:p>
        </p:txBody>
      </p:sp>
      <p:sp>
        <p:nvSpPr>
          <p:cNvPr id="18" name="Text Placeholder 47"/>
          <p:cNvSpPr txBox="1">
            <a:spLocks/>
          </p:cNvSpPr>
          <p:nvPr/>
        </p:nvSpPr>
        <p:spPr>
          <a:xfrm>
            <a:off x="468506" y="1414463"/>
            <a:ext cx="7532494" cy="478367"/>
          </a:xfrm>
          <a:prstGeom prst="rect">
            <a:avLst/>
          </a:prstGeom>
        </p:spPr>
        <p:txBody>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tx2"/>
                </a:solidFill>
                <a:latin typeface="+mj-lt"/>
              </a:rPr>
              <a:t>Building a system of care means changes in:</a:t>
            </a:r>
            <a:endParaRPr lang="uk-UA" sz="2400" dirty="0">
              <a:solidFill>
                <a:schemeClr val="tx2"/>
              </a:solidFill>
              <a:latin typeface="+mj-lt"/>
            </a:endParaRPr>
          </a:p>
        </p:txBody>
      </p:sp>
      <p:grpSp>
        <p:nvGrpSpPr>
          <p:cNvPr id="5" name="Group 4"/>
          <p:cNvGrpSpPr/>
          <p:nvPr/>
        </p:nvGrpSpPr>
        <p:grpSpPr>
          <a:xfrm>
            <a:off x="513263" y="4572000"/>
            <a:ext cx="7749808" cy="672075"/>
            <a:chOff x="925880" y="3327630"/>
            <a:chExt cx="7749808" cy="612272"/>
          </a:xfrm>
          <a:gradFill flip="none" rotWithShape="1">
            <a:gsLst>
              <a:gs pos="12000">
                <a:schemeClr val="bg1">
                  <a:lumMod val="75000"/>
                </a:schemeClr>
              </a:gs>
              <a:gs pos="36000">
                <a:schemeClr val="bg1">
                  <a:lumMod val="75000"/>
                  <a:alpha val="87000"/>
                </a:schemeClr>
              </a:gs>
              <a:gs pos="100000">
                <a:schemeClr val="bg1">
                  <a:lumMod val="99000"/>
                  <a:lumOff val="1000"/>
                  <a:alpha val="0"/>
                </a:schemeClr>
              </a:gs>
              <a:gs pos="93000">
                <a:schemeClr val="bg1">
                  <a:lumMod val="95000"/>
                </a:schemeClr>
              </a:gs>
            </a:gsLst>
            <a:lin ang="0" scaled="1"/>
            <a:tileRect/>
          </a:gradFill>
        </p:grpSpPr>
        <p:sp>
          <p:nvSpPr>
            <p:cNvPr id="3" name="Rectangle 2"/>
            <p:cNvSpPr/>
            <p:nvPr/>
          </p:nvSpPr>
          <p:spPr>
            <a:xfrm>
              <a:off x="971600" y="3327630"/>
              <a:ext cx="7704088" cy="6122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en-US" sz="2000" dirty="0">
                  <a:solidFill>
                    <a:schemeClr val="tx1"/>
                  </a:solidFill>
                </a:rPr>
                <a:t>Building a system of care </a:t>
              </a:r>
              <a:r>
                <a:rPr lang="en-US" sz="2000" dirty="0" smtClean="0">
                  <a:solidFill>
                    <a:schemeClr val="tx1"/>
                  </a:solidFill>
                </a:rPr>
                <a:t>relies on the coordinated delivery of services</a:t>
              </a:r>
              <a:endParaRPr lang="en-US" sz="2000" dirty="0">
                <a:solidFill>
                  <a:schemeClr val="tx1"/>
                </a:solidFill>
              </a:endParaRPr>
            </a:p>
          </p:txBody>
        </p:sp>
        <p:sp>
          <p:nvSpPr>
            <p:cNvPr id="4" name="Rectangle 3"/>
            <p:cNvSpPr/>
            <p:nvPr/>
          </p:nvSpPr>
          <p:spPr>
            <a:xfrm>
              <a:off x="925880" y="3327630"/>
              <a:ext cx="45719" cy="612272"/>
            </a:xfrm>
            <a:prstGeom prst="rect">
              <a:avLst/>
            </a:prstGeom>
            <a:solidFill>
              <a:srgbClr val="3F7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i="1">
                <a:solidFill>
                  <a:schemeClr val="tx1"/>
                </a:solidFill>
              </a:endParaRPr>
            </a:p>
          </p:txBody>
        </p:sp>
      </p:grpSp>
      <p:sp>
        <p:nvSpPr>
          <p:cNvPr id="2" name="Rectangle 1"/>
          <p:cNvSpPr/>
          <p:nvPr/>
        </p:nvSpPr>
        <p:spPr>
          <a:xfrm>
            <a:off x="76200" y="1905000"/>
            <a:ext cx="7315200" cy="2323713"/>
          </a:xfrm>
          <a:prstGeom prst="rect">
            <a:avLst/>
          </a:prstGeom>
        </p:spPr>
        <p:txBody>
          <a:bodyPr wrap="square">
            <a:spAutoFit/>
          </a:bodyPr>
          <a:lstStyle/>
          <a:p>
            <a:pPr marL="914400" lvl="1" indent="-228600">
              <a:spcAft>
                <a:spcPts val="1800"/>
              </a:spcAft>
              <a:buClr>
                <a:schemeClr val="tx2"/>
              </a:buClr>
              <a:buFont typeface="Arial" panose="020B0604020202020204" pitchFamily="34" charset="0"/>
              <a:buChar char="•"/>
            </a:pPr>
            <a:r>
              <a:rPr lang="en-US" sz="2000" dirty="0"/>
              <a:t>The values and principles that guide our practices</a:t>
            </a:r>
          </a:p>
          <a:p>
            <a:pPr marL="914400" lvl="1" indent="-228600">
              <a:spcAft>
                <a:spcPts val="1800"/>
              </a:spcAft>
              <a:buClr>
                <a:schemeClr val="tx2"/>
              </a:buClr>
              <a:buFont typeface="Arial" panose="020B0604020202020204" pitchFamily="34" charset="0"/>
              <a:buChar char="•"/>
            </a:pPr>
            <a:r>
              <a:rPr lang="en-US" sz="2000" dirty="0"/>
              <a:t>Our assumptions and biases about those we serve</a:t>
            </a:r>
          </a:p>
          <a:p>
            <a:pPr marL="914400" lvl="1" indent="-228600">
              <a:spcAft>
                <a:spcPts val="1800"/>
              </a:spcAft>
              <a:buClr>
                <a:schemeClr val="tx2"/>
              </a:buClr>
              <a:buFont typeface="Arial" panose="020B0604020202020204" pitchFamily="34" charset="0"/>
              <a:buChar char="•"/>
            </a:pPr>
            <a:r>
              <a:rPr lang="en-US" sz="2000" dirty="0"/>
              <a:t>The way systems are designed and collaborate in the interest of children, youth and families</a:t>
            </a:r>
          </a:p>
          <a:p>
            <a:pPr marL="914400" lvl="1" indent="-228600">
              <a:spcAft>
                <a:spcPts val="1800"/>
              </a:spcAft>
              <a:buClr>
                <a:schemeClr val="tx2"/>
              </a:buClr>
              <a:buFont typeface="Arial" panose="020B0604020202020204" pitchFamily="34" charset="0"/>
              <a:buChar char="•"/>
            </a:pPr>
            <a:r>
              <a:rPr lang="en-US" sz="2000" dirty="0" smtClean="0"/>
              <a:t>The </a:t>
            </a:r>
            <a:r>
              <a:rPr lang="en-US" sz="2000" dirty="0"/>
              <a:t>way we deliver services</a:t>
            </a:r>
          </a:p>
        </p:txBody>
      </p:sp>
      <p:cxnSp>
        <p:nvCxnSpPr>
          <p:cNvPr id="7" name="Straight Connector 6"/>
          <p:cNvCxnSpPr/>
          <p:nvPr/>
        </p:nvCxnSpPr>
        <p:spPr>
          <a:xfrm>
            <a:off x="468506" y="1219200"/>
            <a:ext cx="806589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60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600"/>
              </a:spcBef>
            </a:pPr>
            <a:r>
              <a:rPr lang="en-US" dirty="0" smtClean="0"/>
              <a:t>Please check </a:t>
            </a:r>
            <a:r>
              <a:rPr lang="en-US" u="sng" dirty="0" smtClean="0">
                <a:solidFill>
                  <a:srgbClr val="0070C0"/>
                </a:solidFill>
              </a:rPr>
              <a:t>optumidaho.com</a:t>
            </a:r>
            <a:r>
              <a:rPr lang="en-US" dirty="0" smtClean="0">
                <a:solidFill>
                  <a:srgbClr val="0070C0"/>
                </a:solidFill>
              </a:rPr>
              <a:t> </a:t>
            </a:r>
            <a:r>
              <a:rPr lang="en-US" dirty="0"/>
              <a:t>&gt; For Network Providers </a:t>
            </a:r>
            <a:r>
              <a:rPr lang="en-US" dirty="0" smtClean="0"/>
              <a:t>for </a:t>
            </a:r>
            <a:r>
              <a:rPr lang="en-US" dirty="0"/>
              <a:t>revisions to:</a:t>
            </a:r>
          </a:p>
          <a:p>
            <a:pPr marL="457200" lvl="1" indent="-228600" eaLnBrk="0" fontAlgn="base" hangingPunct="0">
              <a:spcBef>
                <a:spcPct val="0"/>
              </a:spcBef>
              <a:spcAft>
                <a:spcPts val="1800"/>
              </a:spcAft>
              <a:buClr>
                <a:schemeClr val="tx2"/>
              </a:buClr>
              <a:buFont typeface="Arial" panose="020B0604020202020204" pitchFamily="34" charset="0"/>
              <a:buChar char="•"/>
              <a:defRPr/>
            </a:pPr>
            <a:r>
              <a:rPr lang="en-US" dirty="0" smtClean="0">
                <a:solidFill>
                  <a:schemeClr val="accent3"/>
                </a:solidFill>
              </a:rPr>
              <a:t>Provider </a:t>
            </a:r>
            <a:r>
              <a:rPr lang="en-US" dirty="0">
                <a:solidFill>
                  <a:schemeClr val="accent3"/>
                </a:solidFill>
              </a:rPr>
              <a:t>Manual (July 1st)</a:t>
            </a:r>
          </a:p>
          <a:p>
            <a:pPr marL="457200" lvl="1" indent="-228600" eaLnBrk="0" fontAlgn="base" hangingPunct="0">
              <a:spcBef>
                <a:spcPct val="0"/>
              </a:spcBef>
              <a:spcAft>
                <a:spcPts val="1800"/>
              </a:spcAft>
              <a:buClr>
                <a:schemeClr val="tx2"/>
              </a:buClr>
              <a:buFont typeface="Arial" panose="020B0604020202020204" pitchFamily="34" charset="0"/>
              <a:buChar char="•"/>
              <a:defRPr/>
            </a:pPr>
            <a:r>
              <a:rPr lang="en-US" dirty="0" smtClean="0">
                <a:solidFill>
                  <a:schemeClr val="accent3"/>
                </a:solidFill>
              </a:rPr>
              <a:t>Level </a:t>
            </a:r>
            <a:r>
              <a:rPr lang="en-US" dirty="0">
                <a:solidFill>
                  <a:srgbClr val="63666A"/>
                </a:solidFill>
              </a:rPr>
              <a:t>of Care </a:t>
            </a:r>
            <a:r>
              <a:rPr lang="en-US" dirty="0">
                <a:solidFill>
                  <a:schemeClr val="accent3"/>
                </a:solidFill>
              </a:rPr>
              <a:t>Guidelines (posted 6/1; effective 7/1)</a:t>
            </a:r>
          </a:p>
          <a:p>
            <a:pPr marL="457200" lvl="1" indent="-228600" eaLnBrk="0" fontAlgn="base" hangingPunct="0">
              <a:spcBef>
                <a:spcPct val="0"/>
              </a:spcBef>
              <a:spcAft>
                <a:spcPts val="1800"/>
              </a:spcAft>
              <a:buClr>
                <a:schemeClr val="tx2"/>
              </a:buClr>
              <a:buFont typeface="Arial" panose="020B0604020202020204" pitchFamily="34" charset="0"/>
              <a:buChar char="•"/>
              <a:defRPr/>
            </a:pPr>
            <a:r>
              <a:rPr lang="en-US" dirty="0" smtClean="0">
                <a:solidFill>
                  <a:schemeClr val="accent3"/>
                </a:solidFill>
              </a:rPr>
              <a:t>Service </a:t>
            </a:r>
            <a:r>
              <a:rPr lang="en-US" dirty="0">
                <a:solidFill>
                  <a:schemeClr val="accent3"/>
                </a:solidFill>
              </a:rPr>
              <a:t>Request Forms (mock posted 6/1; effective </a:t>
            </a:r>
            <a:r>
              <a:rPr lang="en-US" dirty="0" smtClean="0">
                <a:solidFill>
                  <a:schemeClr val="accent3"/>
                </a:solidFill>
              </a:rPr>
              <a:t>7/1</a:t>
            </a:r>
            <a:r>
              <a:rPr lang="en-US" dirty="0">
                <a:solidFill>
                  <a:schemeClr val="accent3"/>
                </a:solidFill>
              </a:rPr>
              <a:t>)</a:t>
            </a:r>
          </a:p>
          <a:p>
            <a:pPr>
              <a:spcBef>
                <a:spcPts val="600"/>
              </a:spcBef>
            </a:pPr>
            <a:r>
              <a:rPr lang="en-US" dirty="0" smtClean="0"/>
              <a:t>YES Principles of Care and Practice Model are currently located here:</a:t>
            </a:r>
          </a:p>
          <a:p>
            <a:pPr marL="457200" indent="-228600">
              <a:spcBef>
                <a:spcPts val="600"/>
              </a:spcBef>
              <a:buClr>
                <a:schemeClr val="tx2"/>
              </a:buClr>
              <a:buFont typeface="Arial" panose="020B0604020202020204" pitchFamily="34" charset="0"/>
              <a:buChar char="•"/>
            </a:pPr>
            <a:r>
              <a:rPr lang="en-US" sz="2000" u="sng" dirty="0" smtClean="0">
                <a:solidFill>
                  <a:srgbClr val="0070C0"/>
                </a:solidFill>
              </a:rPr>
              <a:t>youthempowermentservices.idaho.gov</a:t>
            </a:r>
            <a:r>
              <a:rPr lang="en-US" sz="2000" dirty="0" smtClean="0"/>
              <a:t> </a:t>
            </a:r>
            <a:r>
              <a:rPr lang="en-US" sz="2000" dirty="0" smtClean="0">
                <a:solidFill>
                  <a:srgbClr val="63666A"/>
                </a:solidFill>
              </a:rPr>
              <a:t>&gt; About YES &gt; Communications &gt;  YES Principles of Care &amp; Practice Model</a:t>
            </a:r>
            <a:endParaRPr lang="en-US" sz="2000" dirty="0">
              <a:solidFill>
                <a:srgbClr val="63666A"/>
              </a:solidFill>
            </a:endParaRPr>
          </a:p>
        </p:txBody>
      </p:sp>
      <p:sp>
        <p:nvSpPr>
          <p:cNvPr id="3" name="Slide Number Placeholder 2"/>
          <p:cNvSpPr>
            <a:spLocks noGrp="1"/>
          </p:cNvSpPr>
          <p:nvPr>
            <p:ph type="sldNum" sz="quarter" idx="11"/>
          </p:nvPr>
        </p:nvSpPr>
        <p:spPr/>
        <p:txBody>
          <a:bodyPr/>
          <a:lstStyle/>
          <a:p>
            <a:pPr algn="r"/>
            <a:fld id="{F18F5FCC-583C-47C6-9953-2F6AD74D46AE}" type="slidenum">
              <a:rPr lang="en-US" smtClean="0"/>
              <a:pPr algn="r"/>
              <a:t>30</a:t>
            </a:fld>
            <a:endParaRPr lang="en-US" dirty="0"/>
          </a:p>
        </p:txBody>
      </p:sp>
      <p:sp>
        <p:nvSpPr>
          <p:cNvPr id="4" name="Title 3"/>
          <p:cNvSpPr>
            <a:spLocks noGrp="1"/>
          </p:cNvSpPr>
          <p:nvPr>
            <p:ph type="title"/>
          </p:nvPr>
        </p:nvSpPr>
        <p:spPr>
          <a:xfrm>
            <a:off x="461387" y="370242"/>
            <a:ext cx="8396863" cy="620358"/>
          </a:xfrm>
        </p:spPr>
        <p:txBody>
          <a:bodyPr/>
          <a:lstStyle/>
          <a:p>
            <a:r>
              <a:rPr lang="en-US" sz="2800" dirty="0" smtClean="0"/>
              <a:t>Additional Information</a:t>
            </a:r>
            <a:endParaRPr lang="en-US" sz="2800" dirty="0"/>
          </a:p>
        </p:txBody>
      </p:sp>
    </p:spTree>
    <p:extLst>
      <p:ext uri="{BB962C8B-B14F-4D97-AF65-F5344CB8AC3E}">
        <p14:creationId xmlns:p14="http://schemas.microsoft.com/office/powerpoint/2010/main" val="30082342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itle 2"/>
          <p:cNvSpPr>
            <a:spLocks noGrp="1"/>
          </p:cNvSpPr>
          <p:nvPr>
            <p:ph type="title"/>
          </p:nvPr>
        </p:nvSpPr>
        <p:spPr>
          <a:xfrm>
            <a:off x="893395" y="1676400"/>
            <a:ext cx="4364412" cy="1403180"/>
          </a:xfrm>
          <a:extLst/>
        </p:spPr>
        <p:txBody>
          <a:bodyPr/>
          <a:lstStyle/>
          <a:p>
            <a:pPr eaLnBrk="1" hangingPunct="1">
              <a:defRPr/>
            </a:pPr>
            <a:r>
              <a:rPr lang="en-US" dirty="0" smtClean="0"/>
              <a:t>Thank you</a:t>
            </a:r>
            <a:br>
              <a:rPr lang="en-US" dirty="0" smtClean="0"/>
            </a:br>
            <a:r>
              <a:rPr lang="en-US" dirty="0"/>
              <a:t/>
            </a:r>
            <a:br>
              <a:rPr lang="en-US" dirty="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28788"/>
            <a:ext cx="5029200" cy="394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64122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68506" y="152400"/>
            <a:ext cx="6059016" cy="817183"/>
          </a:xfrm>
        </p:spPr>
        <p:txBody>
          <a:bodyPr>
            <a:normAutofit/>
          </a:bodyPr>
          <a:lstStyle/>
          <a:p>
            <a:r>
              <a:rPr lang="en-US" sz="2800" dirty="0"/>
              <a:t>YES System of Care: Core Values</a:t>
            </a:r>
            <a:endParaRPr lang="uk-UA" sz="2800"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4</a:t>
            </a:fld>
            <a:endParaRPr lang="uk-UA"/>
          </a:p>
        </p:txBody>
      </p:sp>
      <p:sp>
        <p:nvSpPr>
          <p:cNvPr id="18" name="Text Placeholder 47"/>
          <p:cNvSpPr txBox="1">
            <a:spLocks/>
          </p:cNvSpPr>
          <p:nvPr/>
        </p:nvSpPr>
        <p:spPr>
          <a:xfrm>
            <a:off x="371475" y="1143000"/>
            <a:ext cx="8495983" cy="478367"/>
          </a:xfrm>
          <a:prstGeom prst="rect">
            <a:avLst/>
          </a:prstGeom>
        </p:spPr>
        <p:txBody>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2"/>
                </a:solidFill>
                <a:latin typeface="+mj-lt"/>
              </a:rPr>
              <a:t>The 3 Core Values that Guide Developing and Implementing a System of Care:</a:t>
            </a:r>
            <a:endParaRPr lang="uk-UA" sz="2000" dirty="0">
              <a:solidFill>
                <a:schemeClr val="tx2"/>
              </a:solidFill>
              <a:latin typeface="+mj-lt"/>
            </a:endParaRPr>
          </a:p>
        </p:txBody>
      </p:sp>
      <p:graphicFrame>
        <p:nvGraphicFramePr>
          <p:cNvPr id="6" name="Diagram 5"/>
          <p:cNvGraphicFramePr/>
          <p:nvPr>
            <p:extLst>
              <p:ext uri="{D42A27DB-BD31-4B8C-83A1-F6EECF244321}">
                <p14:modId xmlns:p14="http://schemas.microsoft.com/office/powerpoint/2010/main" val="4177006700"/>
              </p:ext>
            </p:extLst>
          </p:nvPr>
        </p:nvGraphicFramePr>
        <p:xfrm>
          <a:off x="1174012" y="1477433"/>
          <a:ext cx="6264696" cy="4901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2"/>
          <p:cNvSpPr txBox="1">
            <a:spLocks/>
          </p:cNvSpPr>
          <p:nvPr/>
        </p:nvSpPr>
        <p:spPr>
          <a:xfrm>
            <a:off x="354206" y="3810000"/>
            <a:ext cx="2752105" cy="2133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sz="1800" dirty="0" smtClean="0">
                <a:solidFill>
                  <a:srgbClr val="457ABB"/>
                </a:solidFill>
              </a:rPr>
              <a:t>2. Community Based   </a:t>
            </a:r>
            <a:r>
              <a:rPr lang="en-US" sz="1800" dirty="0">
                <a:solidFill>
                  <a:srgbClr val="457ABB"/>
                </a:solidFill>
              </a:rPr>
              <a:t> </a:t>
            </a:r>
            <a:r>
              <a:rPr lang="en-US" sz="1800" dirty="0" smtClean="0">
                <a:solidFill>
                  <a:srgbClr val="457ABB"/>
                </a:solidFill>
              </a:rPr>
              <a:t>      </a:t>
            </a:r>
            <a:r>
              <a:rPr lang="en-US" sz="1700" dirty="0" smtClean="0">
                <a:solidFill>
                  <a:schemeClr val="tx1">
                    <a:lumMod val="75000"/>
                    <a:lumOff val="25000"/>
                  </a:schemeClr>
                </a:solidFill>
              </a:rPr>
              <a:t>With the focus of  services as well as system management resting within a supportive, adaptive infrastructure of structures, processes, and relationships at the community level.</a:t>
            </a:r>
          </a:p>
        </p:txBody>
      </p:sp>
      <p:sp>
        <p:nvSpPr>
          <p:cNvPr id="14" name="Content Placeholder 2"/>
          <p:cNvSpPr txBox="1">
            <a:spLocks/>
          </p:cNvSpPr>
          <p:nvPr/>
        </p:nvSpPr>
        <p:spPr>
          <a:xfrm>
            <a:off x="363731" y="1905000"/>
            <a:ext cx="3733799" cy="14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sz="1800" dirty="0" smtClean="0">
                <a:solidFill>
                  <a:srgbClr val="457ABB"/>
                </a:solidFill>
              </a:rPr>
              <a:t>1. Family Driven and Youth Guided  </a:t>
            </a:r>
            <a:r>
              <a:rPr lang="en-US" sz="1800" dirty="0" smtClean="0">
                <a:solidFill>
                  <a:schemeClr val="tx1">
                    <a:lumMod val="75000"/>
                    <a:lumOff val="25000"/>
                  </a:schemeClr>
                </a:solidFill>
              </a:rPr>
              <a:t>    </a:t>
            </a:r>
            <a:r>
              <a:rPr lang="en-US" sz="1600" dirty="0" smtClean="0">
                <a:solidFill>
                  <a:schemeClr val="tx1">
                    <a:lumMod val="75000"/>
                    <a:lumOff val="25000"/>
                  </a:schemeClr>
                </a:solidFill>
              </a:rPr>
              <a:t>With the strengths and needs of the child and family informing the types and mix of services and supports provided</a:t>
            </a:r>
            <a:r>
              <a:rPr lang="en-US" sz="1400" dirty="0" smtClean="0">
                <a:solidFill>
                  <a:schemeClr val="tx1">
                    <a:lumMod val="75000"/>
                    <a:lumOff val="25000"/>
                  </a:schemeClr>
                </a:solidFill>
              </a:rPr>
              <a:t>.</a:t>
            </a:r>
          </a:p>
        </p:txBody>
      </p:sp>
      <p:sp>
        <p:nvSpPr>
          <p:cNvPr id="16" name="Content Placeholder 2"/>
          <p:cNvSpPr txBox="1">
            <a:spLocks/>
          </p:cNvSpPr>
          <p:nvPr/>
        </p:nvSpPr>
        <p:spPr>
          <a:xfrm>
            <a:off x="6172200" y="2514600"/>
            <a:ext cx="2714308" cy="3016447"/>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sz="1800" dirty="0">
                <a:solidFill>
                  <a:srgbClr val="457ABB"/>
                </a:solidFill>
              </a:rPr>
              <a:t>3</a:t>
            </a:r>
            <a:r>
              <a:rPr lang="en-US" sz="1800" dirty="0" smtClean="0">
                <a:solidFill>
                  <a:srgbClr val="457ABB"/>
                </a:solidFill>
              </a:rPr>
              <a:t>. Culturally &amp; Linguistically Responsive                             </a:t>
            </a:r>
            <a:r>
              <a:rPr lang="en-US" sz="1600" dirty="0" smtClean="0">
                <a:solidFill>
                  <a:schemeClr val="tx1">
                    <a:lumMod val="75000"/>
                    <a:lumOff val="25000"/>
                  </a:schemeClr>
                </a:solidFill>
              </a:rPr>
              <a:t>With agencies, programs, and services that reflect the cultural, racial, ethnic, and linguistic differences of the populations they serve to facilitate access to and utilization of appropriate services and supports and to eliminate disparities in care.</a:t>
            </a:r>
          </a:p>
        </p:txBody>
      </p:sp>
      <p:cxnSp>
        <p:nvCxnSpPr>
          <p:cNvPr id="12" name="Straight Connector 11"/>
          <p:cNvCxnSpPr/>
          <p:nvPr/>
        </p:nvCxnSpPr>
        <p:spPr>
          <a:xfrm>
            <a:off x="468506" y="1066800"/>
            <a:ext cx="806589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2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8" grpId="0"/>
      <p:bldP spid="15"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152400"/>
            <a:ext cx="8686800" cy="817183"/>
          </a:xfrm>
        </p:spPr>
        <p:txBody>
          <a:bodyPr>
            <a:normAutofit/>
          </a:bodyPr>
          <a:lstStyle/>
          <a:p>
            <a:r>
              <a:rPr lang="en-US" sz="2800" dirty="0"/>
              <a:t>YES System of Care: Characteristics</a:t>
            </a:r>
            <a:endParaRPr lang="uk-UA" sz="2800"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5</a:t>
            </a:fld>
            <a:endParaRPr lang="uk-UA"/>
          </a:p>
        </p:txBody>
      </p:sp>
      <p:sp>
        <p:nvSpPr>
          <p:cNvPr id="18" name="Text Placeholder 47"/>
          <p:cNvSpPr txBox="1">
            <a:spLocks/>
          </p:cNvSpPr>
          <p:nvPr/>
        </p:nvSpPr>
        <p:spPr>
          <a:xfrm>
            <a:off x="468506" y="1143000"/>
            <a:ext cx="6846694" cy="478367"/>
          </a:xfrm>
          <a:prstGeom prst="rect">
            <a:avLst/>
          </a:prstGeom>
        </p:spPr>
        <p:txBody>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2"/>
                </a:solidFill>
                <a:latin typeface="+mj-lt"/>
              </a:rPr>
              <a:t>A Well-Functioning System of Care Utilizes:</a:t>
            </a:r>
            <a:endParaRPr lang="uk-UA" sz="2000" dirty="0">
              <a:solidFill>
                <a:schemeClr val="tx2"/>
              </a:solidFill>
              <a:latin typeface="+mj-lt"/>
            </a:endParaRPr>
          </a:p>
        </p:txBody>
      </p:sp>
      <p:sp>
        <p:nvSpPr>
          <p:cNvPr id="2" name="Rectangle 1"/>
          <p:cNvSpPr/>
          <p:nvPr/>
        </p:nvSpPr>
        <p:spPr>
          <a:xfrm>
            <a:off x="152400" y="1752600"/>
            <a:ext cx="4347592" cy="3677930"/>
          </a:xfrm>
          <a:prstGeom prst="rect">
            <a:avLst/>
          </a:prstGeom>
        </p:spPr>
        <p:txBody>
          <a:bodyPr wrap="square">
            <a:spAutoFit/>
          </a:bodyPr>
          <a:lstStyle/>
          <a:p>
            <a:pPr marL="742950" lvl="1" indent="-285750">
              <a:spcAft>
                <a:spcPts val="1800"/>
              </a:spcAft>
              <a:buClr>
                <a:schemeClr val="tx2"/>
              </a:buClr>
              <a:buFont typeface="Arial" panose="020B0604020202020204" pitchFamily="34" charset="0"/>
              <a:buChar char="•"/>
            </a:pPr>
            <a:r>
              <a:rPr lang="en-US" dirty="0"/>
              <a:t>Collaboration across agencies</a:t>
            </a:r>
          </a:p>
          <a:p>
            <a:pPr marL="742950" lvl="1" indent="-285750">
              <a:spcAft>
                <a:spcPts val="1800"/>
              </a:spcAft>
              <a:buClr>
                <a:schemeClr val="tx2"/>
              </a:buClr>
              <a:buFont typeface="Arial" panose="020B0604020202020204" pitchFamily="34" charset="0"/>
              <a:buChar char="•"/>
            </a:pPr>
            <a:r>
              <a:rPr lang="en-US" dirty="0"/>
              <a:t>Partnership with youth &amp; families</a:t>
            </a:r>
          </a:p>
          <a:p>
            <a:pPr marL="742950" lvl="1" indent="-285750">
              <a:spcAft>
                <a:spcPts val="1800"/>
              </a:spcAft>
              <a:buClr>
                <a:schemeClr val="tx2"/>
              </a:buClr>
              <a:buFont typeface="Arial" panose="020B0604020202020204" pitchFamily="34" charset="0"/>
              <a:buChar char="•"/>
            </a:pPr>
            <a:r>
              <a:rPr lang="en-US" dirty="0"/>
              <a:t>Cultural &amp; linguistic responsiveness</a:t>
            </a:r>
          </a:p>
          <a:p>
            <a:pPr marL="742950" lvl="1" indent="-285750">
              <a:spcAft>
                <a:spcPts val="1800"/>
              </a:spcAft>
              <a:buClr>
                <a:schemeClr val="tx2"/>
              </a:buClr>
              <a:buFont typeface="Arial" panose="020B0604020202020204" pitchFamily="34" charset="0"/>
              <a:buChar char="•"/>
            </a:pPr>
            <a:r>
              <a:rPr lang="en-US" dirty="0" smtClean="0"/>
              <a:t>Shared </a:t>
            </a:r>
            <a:r>
              <a:rPr lang="en-US" dirty="0"/>
              <a:t>governance across systems &amp; with youth &amp; families</a:t>
            </a:r>
          </a:p>
          <a:p>
            <a:pPr marL="742950" lvl="1" indent="-285750">
              <a:spcAft>
                <a:spcPts val="1800"/>
              </a:spcAft>
              <a:buClr>
                <a:schemeClr val="tx2"/>
              </a:buClr>
              <a:buFont typeface="Arial" panose="020B0604020202020204" pitchFamily="34" charset="0"/>
              <a:buChar char="•"/>
            </a:pPr>
            <a:r>
              <a:rPr lang="en-US" dirty="0"/>
              <a:t>Shared outcomes across systems</a:t>
            </a:r>
          </a:p>
          <a:p>
            <a:pPr lvl="1">
              <a:spcAft>
                <a:spcPts val="1800"/>
              </a:spcAft>
            </a:pPr>
            <a:endParaRPr lang="en-US" sz="1400" dirty="0"/>
          </a:p>
        </p:txBody>
      </p:sp>
      <p:sp>
        <p:nvSpPr>
          <p:cNvPr id="13" name="Rectangle 12"/>
          <p:cNvSpPr/>
          <p:nvPr/>
        </p:nvSpPr>
        <p:spPr>
          <a:xfrm>
            <a:off x="4343400" y="1752600"/>
            <a:ext cx="4800600" cy="2723823"/>
          </a:xfrm>
          <a:prstGeom prst="rect">
            <a:avLst/>
          </a:prstGeom>
        </p:spPr>
        <p:txBody>
          <a:bodyPr wrap="square">
            <a:spAutoFit/>
          </a:bodyPr>
          <a:lstStyle/>
          <a:p>
            <a:pPr lvl="1" indent="-228600">
              <a:spcAft>
                <a:spcPts val="1800"/>
              </a:spcAft>
              <a:buClr>
                <a:schemeClr val="tx2"/>
              </a:buClr>
              <a:buFont typeface="Arial" panose="020B0604020202020204" pitchFamily="34" charset="0"/>
              <a:buChar char="•"/>
            </a:pPr>
            <a:r>
              <a:rPr lang="en-US" dirty="0"/>
              <a:t>Organized pathway to services &amp; supports</a:t>
            </a:r>
          </a:p>
          <a:p>
            <a:pPr lvl="1" indent="-228600">
              <a:spcAft>
                <a:spcPts val="1800"/>
              </a:spcAft>
              <a:buClr>
                <a:schemeClr val="tx2"/>
              </a:buClr>
              <a:buFont typeface="Arial" panose="020B0604020202020204" pitchFamily="34" charset="0"/>
              <a:buChar char="•"/>
            </a:pPr>
            <a:r>
              <a:rPr lang="en-US" dirty="0"/>
              <a:t>Interagency/youth &amp; family services planning teams</a:t>
            </a:r>
          </a:p>
          <a:p>
            <a:pPr lvl="1" indent="-228600">
              <a:spcAft>
                <a:spcPts val="1800"/>
              </a:spcAft>
              <a:buClr>
                <a:schemeClr val="tx2"/>
              </a:buClr>
              <a:buFont typeface="Arial" panose="020B0604020202020204" pitchFamily="34" charset="0"/>
              <a:buChar char="•"/>
            </a:pPr>
            <a:r>
              <a:rPr lang="en-US" dirty="0"/>
              <a:t>Interagency/youth &amp; family services monitoring teams</a:t>
            </a:r>
          </a:p>
          <a:p>
            <a:pPr lvl="1" indent="-228600">
              <a:spcAft>
                <a:spcPts val="1800"/>
              </a:spcAft>
              <a:buClr>
                <a:schemeClr val="tx2"/>
              </a:buClr>
              <a:buFont typeface="Arial" panose="020B0604020202020204" pitchFamily="34" charset="0"/>
              <a:buChar char="•"/>
            </a:pPr>
            <a:r>
              <a:rPr lang="en-US" dirty="0"/>
              <a:t>Single plan of care</a:t>
            </a:r>
          </a:p>
        </p:txBody>
      </p:sp>
      <p:cxnSp>
        <p:nvCxnSpPr>
          <p:cNvPr id="10" name="Straight Connector 9"/>
          <p:cNvCxnSpPr/>
          <p:nvPr/>
        </p:nvCxnSpPr>
        <p:spPr>
          <a:xfrm>
            <a:off x="468506" y="1066800"/>
            <a:ext cx="806589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75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1007" y="1124744"/>
            <a:ext cx="3707904" cy="4416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34"/>
          <p:cNvSpPr>
            <a:spLocks noGrp="1"/>
          </p:cNvSpPr>
          <p:nvPr>
            <p:ph type="title"/>
          </p:nvPr>
        </p:nvSpPr>
        <p:spPr>
          <a:xfrm>
            <a:off x="468506" y="173417"/>
            <a:ext cx="8686800" cy="817183"/>
          </a:xfrm>
        </p:spPr>
        <p:txBody>
          <a:bodyPr>
            <a:noAutofit/>
          </a:bodyPr>
          <a:lstStyle/>
          <a:p>
            <a:r>
              <a:rPr lang="en-US" sz="2800" dirty="0"/>
              <a:t>YES System of Care:  Child and Family Team Framework</a:t>
            </a:r>
            <a:endParaRPr lang="uk-UA" sz="2800"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6</a:t>
            </a:fld>
            <a:endParaRPr lang="uk-UA"/>
          </a:p>
        </p:txBody>
      </p:sp>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676400" y="1219200"/>
            <a:ext cx="5225143" cy="508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6882493" y="4464017"/>
            <a:ext cx="2057400" cy="1384995"/>
          </a:xfrm>
          <a:prstGeom prst="rect">
            <a:avLst/>
          </a:prstGeom>
          <a:noFill/>
          <a:ln w="9525">
            <a:noFill/>
            <a:miter lim="800000"/>
            <a:headEnd/>
            <a:tailEnd/>
          </a:ln>
        </p:spPr>
        <p:txBody>
          <a:bodyPr wrap="square" lIns="0" tIns="0" rIns="0" bIns="0">
            <a:spAutoFit/>
          </a:bodyPr>
          <a:lstStyle/>
          <a:p>
            <a:pPr>
              <a:lnSpc>
                <a:spcPts val="1200"/>
              </a:lnSpc>
              <a:buClr>
                <a:schemeClr val="tx2"/>
              </a:buClr>
            </a:pPr>
            <a:r>
              <a:rPr lang="en-US" sz="1000" dirty="0" err="1">
                <a:solidFill>
                  <a:srgbClr val="365870"/>
                </a:solidFill>
                <a:latin typeface="Calibri" pitchFamily="34" charset="0"/>
              </a:rPr>
              <a:t>Stroul</a:t>
            </a:r>
            <a:r>
              <a:rPr lang="en-US" sz="1000" dirty="0">
                <a:solidFill>
                  <a:srgbClr val="365870"/>
                </a:solidFill>
                <a:latin typeface="Calibri" pitchFamily="34" charset="0"/>
              </a:rPr>
              <a:t>, B., &amp; Friedman, R. (1986).  </a:t>
            </a:r>
            <a:r>
              <a:rPr lang="en-US" sz="1000" i="1" dirty="0">
                <a:solidFill>
                  <a:srgbClr val="365870"/>
                </a:solidFill>
                <a:latin typeface="Calibri" pitchFamily="34" charset="0"/>
              </a:rPr>
              <a:t>A system of care for children and youth with severe emotional disturbances</a:t>
            </a:r>
            <a:r>
              <a:rPr lang="en-US" sz="1000" dirty="0">
                <a:solidFill>
                  <a:srgbClr val="365870"/>
                </a:solidFill>
                <a:latin typeface="Calibri" pitchFamily="34" charset="0"/>
              </a:rPr>
              <a:t> (Rev. ed.) Washington, DC:  Georgetown University Child Development Center, National Technical Assistance Center for Children’s Mental Health. Reprinted by permission.</a:t>
            </a:r>
          </a:p>
        </p:txBody>
      </p:sp>
      <p:cxnSp>
        <p:nvCxnSpPr>
          <p:cNvPr id="7" name="Straight Connector 6"/>
          <p:cNvCxnSpPr/>
          <p:nvPr/>
        </p:nvCxnSpPr>
        <p:spPr>
          <a:xfrm>
            <a:off x="468506" y="1066800"/>
            <a:ext cx="806589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4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Overview</a:t>
            </a:r>
            <a:endParaRPr lang="en-US" dirty="0"/>
          </a:p>
        </p:txBody>
      </p:sp>
      <p:sp>
        <p:nvSpPr>
          <p:cNvPr id="3" name="Title 2"/>
          <p:cNvSpPr>
            <a:spLocks noGrp="1"/>
          </p:cNvSpPr>
          <p:nvPr>
            <p:ph type="title"/>
          </p:nvPr>
        </p:nvSpPr>
        <p:spPr/>
        <p:txBody>
          <a:bodyPr/>
          <a:lstStyle/>
          <a:p>
            <a:r>
              <a:rPr lang="en-US" dirty="0" smtClean="0"/>
              <a:t>Skills Building/CBRS:</a:t>
            </a:r>
            <a:endParaRPr lang="en-US" dirty="0"/>
          </a:p>
        </p:txBody>
      </p:sp>
    </p:spTree>
    <p:extLst>
      <p:ext uri="{BB962C8B-B14F-4D97-AF65-F5344CB8AC3E}">
        <p14:creationId xmlns:p14="http://schemas.microsoft.com/office/powerpoint/2010/main" val="1394781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396863" cy="620358"/>
          </a:xfrm>
        </p:spPr>
        <p:txBody>
          <a:bodyPr/>
          <a:lstStyle/>
          <a:p>
            <a:r>
              <a:rPr lang="en-US" sz="2800" dirty="0"/>
              <a:t>Learning</a:t>
            </a:r>
            <a:r>
              <a:rPr lang="en-US" sz="2800" dirty="0" smtClean="0"/>
              <a:t> Outcomes</a:t>
            </a:r>
            <a:endParaRPr lang="en-US" sz="2800" dirty="0"/>
          </a:p>
        </p:txBody>
      </p:sp>
      <p:sp>
        <p:nvSpPr>
          <p:cNvPr id="2" name="Slide Number Placeholder 1"/>
          <p:cNvSpPr>
            <a:spLocks noGrp="1"/>
          </p:cNvSpPr>
          <p:nvPr>
            <p:ph type="sldNum" sz="quarter" idx="4294967295"/>
          </p:nvPr>
        </p:nvSpPr>
        <p:spPr>
          <a:xfrm>
            <a:off x="8458200" y="6433445"/>
            <a:ext cx="304800" cy="195955"/>
          </a:xfrm>
        </p:spPr>
        <p:txBody>
          <a:bodyPr/>
          <a:lstStyle/>
          <a:p>
            <a:pPr algn="r"/>
            <a:fld id="{F18F5FCC-583C-47C6-9953-2F6AD74D46AE}" type="slidenum">
              <a:rPr lang="en-US" smtClean="0"/>
              <a:pPr algn="r"/>
              <a:t>8</a:t>
            </a:fld>
            <a:endParaRPr lang="en-US" dirty="0"/>
          </a:p>
        </p:txBody>
      </p:sp>
      <p:sp>
        <p:nvSpPr>
          <p:cNvPr id="4" name="Text Placeholder 3"/>
          <p:cNvSpPr>
            <a:spLocks noGrp="1"/>
          </p:cNvSpPr>
          <p:nvPr>
            <p:ph type="body" sz="quarter" idx="11"/>
          </p:nvPr>
        </p:nvSpPr>
        <p:spPr>
          <a:xfrm>
            <a:off x="457200" y="1219200"/>
            <a:ext cx="8401050" cy="4792662"/>
          </a:xfrm>
        </p:spPr>
        <p:txBody>
          <a:bodyPr/>
          <a:lstStyle/>
          <a:p>
            <a:r>
              <a:rPr lang="en-US" dirty="0" smtClean="0"/>
              <a:t>Participants will:</a:t>
            </a:r>
          </a:p>
          <a:p>
            <a:pPr marL="514350" lvl="1" indent="-342900">
              <a:spcBef>
                <a:spcPts val="600"/>
              </a:spcBef>
            </a:pPr>
            <a:r>
              <a:rPr lang="en-US" dirty="0" smtClean="0"/>
              <a:t>Get clarification and clear examples on the definition, use and benefits of Skills Building for child, adolescent and adult Members</a:t>
            </a:r>
          </a:p>
          <a:p>
            <a:pPr marL="514350" lvl="1" indent="-342900">
              <a:spcBef>
                <a:spcPts val="600"/>
              </a:spcBef>
            </a:pPr>
            <a:r>
              <a:rPr lang="en-US" dirty="0" smtClean="0"/>
              <a:t>Learn how Skills Building can be used in a Teaming Approach </a:t>
            </a:r>
            <a:r>
              <a:rPr lang="en-US" dirty="0"/>
              <a:t>between Master’s level clinician </a:t>
            </a:r>
            <a:r>
              <a:rPr lang="en-US" dirty="0" smtClean="0"/>
              <a:t>and paraprofessional to develop an individualized treatment plan</a:t>
            </a:r>
          </a:p>
          <a:p>
            <a:pPr marL="514350" lvl="1" indent="-342900">
              <a:spcBef>
                <a:spcPts val="600"/>
              </a:spcBef>
            </a:pPr>
            <a:r>
              <a:rPr lang="en-US" dirty="0" smtClean="0"/>
              <a:t>Gain knowledge on the Level of Care Guidelines (LOCGs), Service Request Forms and payment methodology</a:t>
            </a:r>
          </a:p>
          <a:p>
            <a:pPr marL="514350" lvl="1" indent="-342900">
              <a:spcBef>
                <a:spcPts val="600"/>
              </a:spcBef>
            </a:pPr>
            <a:r>
              <a:rPr lang="en-US" dirty="0" smtClean="0"/>
              <a:t>Be informed about how to access Skills Building resources using Optum’s Educational Platform </a:t>
            </a:r>
          </a:p>
          <a:p>
            <a:endParaRPr lang="en-US" dirty="0"/>
          </a:p>
        </p:txBody>
      </p:sp>
    </p:spTree>
    <p:extLst>
      <p:ext uri="{BB962C8B-B14F-4D97-AF65-F5344CB8AC3E}">
        <p14:creationId xmlns:p14="http://schemas.microsoft.com/office/powerpoint/2010/main" val="4097665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49768" y="381000"/>
            <a:ext cx="8396863" cy="620358"/>
          </a:xfrm>
        </p:spPr>
        <p:txBody>
          <a:bodyPr/>
          <a:lstStyle/>
          <a:p>
            <a:r>
              <a:rPr lang="en-US" altLang="en-US" sz="2800" dirty="0"/>
              <a:t>Skills Building Goal</a:t>
            </a:r>
          </a:p>
        </p:txBody>
      </p:sp>
      <p:sp>
        <p:nvSpPr>
          <p:cNvPr id="46084" name="Slide Number Placeholder 3"/>
          <p:cNvSpPr>
            <a:spLocks noGrp="1"/>
          </p:cNvSpPr>
          <p:nvPr>
            <p:ph type="sldNum" sz="quarter" idx="4294967295"/>
          </p:nvPr>
        </p:nvSpPr>
        <p:spPr bwMode="auto">
          <a:xfrm>
            <a:off x="8458200" y="6434138"/>
            <a:ext cx="385763" cy="246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eaLnBrk="0" hangingPunct="0">
              <a:spcBef>
                <a:spcPts val="2400"/>
              </a:spcBef>
              <a:spcAft>
                <a:spcPts val="600"/>
              </a:spcAft>
              <a:buFont typeface="Arial" charset="0"/>
              <a:defRPr sz="2400">
                <a:solidFill>
                  <a:schemeClr val="accent1"/>
                </a:solidFill>
                <a:latin typeface="Arial" charset="0"/>
              </a:defRPr>
            </a:lvl1pPr>
            <a:lvl2pPr marL="742950" indent="-285750" eaLnBrk="0" hangingPunct="0">
              <a:spcAft>
                <a:spcPts val="600"/>
              </a:spcAft>
              <a:buFont typeface="Arial" charset="0"/>
              <a:defRPr sz="2000">
                <a:solidFill>
                  <a:schemeClr val="tx1"/>
                </a:solidFill>
                <a:latin typeface="Arial" charset="0"/>
              </a:defRPr>
            </a:lvl2pPr>
            <a:lvl3pPr marL="1143000" indent="-228600" eaLnBrk="0" hangingPunct="0">
              <a:spcAft>
                <a:spcPts val="600"/>
              </a:spcAft>
              <a:buFont typeface="Arial" charset="0"/>
              <a:buChar char="–"/>
              <a:defRPr>
                <a:solidFill>
                  <a:schemeClr val="tx1"/>
                </a:solidFill>
                <a:latin typeface="Arial" charset="0"/>
              </a:defRPr>
            </a:lvl3pPr>
            <a:lvl4pPr marL="1600200" indent="-228600" eaLnBrk="0" hangingPunct="0">
              <a:spcAft>
                <a:spcPts val="400"/>
              </a:spcAft>
              <a:buFont typeface="Arial" charset="0"/>
              <a:defRPr sz="1600">
                <a:solidFill>
                  <a:schemeClr val="tx1"/>
                </a:solidFill>
                <a:latin typeface="Arial" charset="0"/>
              </a:defRPr>
            </a:lvl4pPr>
            <a:lvl5pPr marL="2057400" indent="-228600" eaLnBrk="0" hangingPunct="0">
              <a:spcAft>
                <a:spcPts val="400"/>
              </a:spcAft>
              <a:buFont typeface="Arial" charset="0"/>
              <a:buChar char="–"/>
              <a:defRPr sz="1400">
                <a:solidFill>
                  <a:schemeClr val="tx1"/>
                </a:solidFill>
                <a:latin typeface="Arial" charset="0"/>
              </a:defRPr>
            </a:lvl5pPr>
            <a:lvl6pPr marL="25146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6pPr>
            <a:lvl7pPr marL="29718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7pPr>
            <a:lvl8pPr marL="34290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8pPr>
            <a:lvl9pPr marL="3886200" indent="-228600" eaLnBrk="0" fontAlgn="base" hangingPunct="0">
              <a:lnSpc>
                <a:spcPct val="95000"/>
              </a:lnSpc>
              <a:spcBef>
                <a:spcPct val="0"/>
              </a:spcBef>
              <a:spcAft>
                <a:spcPts val="400"/>
              </a:spcAft>
              <a:buFont typeface="Arial" charset="0"/>
              <a:buChar char="–"/>
              <a:defRPr sz="1400">
                <a:solidFill>
                  <a:schemeClr val="tx1"/>
                </a:solidFill>
                <a:latin typeface="Arial" charset="0"/>
              </a:defRPr>
            </a:lvl9pPr>
          </a:lstStyle>
          <a:p>
            <a:pPr algn="r">
              <a:spcBef>
                <a:spcPct val="0"/>
              </a:spcBef>
              <a:spcAft>
                <a:spcPct val="35000"/>
              </a:spcAft>
            </a:pPr>
            <a:fld id="{F128D31A-7EC1-49AD-996F-F83897EB4C54}" type="slidenum">
              <a:rPr altLang="en-US" sz="800" smtClean="0">
                <a:solidFill>
                  <a:schemeClr val="tx1"/>
                </a:solidFill>
                <a:cs typeface="Arial Unicode MS" pitchFamily="34" charset="-128"/>
              </a:rPr>
              <a:pPr algn="r">
                <a:spcBef>
                  <a:spcPct val="0"/>
                </a:spcBef>
                <a:spcAft>
                  <a:spcPct val="35000"/>
                </a:spcAft>
              </a:pPr>
              <a:t>9</a:t>
            </a:fld>
            <a:endParaRPr altLang="en-US" sz="800" dirty="0" smtClean="0">
              <a:solidFill>
                <a:schemeClr val="tx1"/>
              </a:solidFill>
              <a:cs typeface="Arial Unicode MS" pitchFamily="34" charset="-128"/>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1892"/>
          <a:stretch/>
        </p:blipFill>
        <p:spPr>
          <a:xfrm>
            <a:off x="1371600" y="2514600"/>
            <a:ext cx="6553200" cy="3849255"/>
          </a:xfrm>
          <a:prstGeom prst="rect">
            <a:avLst/>
          </a:prstGeom>
          <a:ln>
            <a:noFill/>
          </a:ln>
          <a:effectLst>
            <a:softEdge rad="112500"/>
          </a:effectLst>
        </p:spPr>
      </p:pic>
      <p:sp>
        <p:nvSpPr>
          <p:cNvPr id="10" name="Rectangle 9"/>
          <p:cNvSpPr/>
          <p:nvPr/>
        </p:nvSpPr>
        <p:spPr>
          <a:xfrm rot="5400000">
            <a:off x="4041447" y="-773261"/>
            <a:ext cx="1016333" cy="6957710"/>
          </a:xfrm>
          <a:prstGeom prst="rect">
            <a:avLst/>
          </a:prstGeom>
          <a:gradFill flip="none" rotWithShape="1">
            <a:gsLst>
              <a:gs pos="8000">
                <a:schemeClr val="bg1"/>
              </a:gs>
              <a:gs pos="55000">
                <a:srgbClr val="FFFFFF">
                  <a:alpha val="56000"/>
                </a:srgbClr>
              </a:gs>
              <a:gs pos="31000">
                <a:schemeClr val="bg1">
                  <a:alpha val="84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228600" y="1219200"/>
            <a:ext cx="8534400" cy="4572000"/>
          </a:xfrm>
          <a:prstGeom prst="rect">
            <a:avLst/>
          </a:prstGeom>
        </p:spPr>
        <p:txBody>
          <a:bodyPr vert="horz" lIns="0" tIns="0" rIns="0" bIns="0" rtlCol="0">
            <a:noAutofit/>
          </a:bodyPr>
          <a:lstStyle>
            <a:lvl1pPr marL="0" indent="0" algn="l" defTabSz="913824"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212" indent="-171343" algn="l" defTabSz="913824"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255" indent="-164996" algn="l" defTabSz="913824"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124" indent="-171343" algn="l" defTabSz="913824"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105" indent="-226870" algn="l" defTabSz="913824"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3018" indent="-228457" algn="l" defTabSz="9138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929" indent="-228457" algn="l" defTabSz="9138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840" indent="-228457" algn="l" defTabSz="9138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753" indent="-228457" algn="l" defTabSz="9138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6869" lvl="1" indent="0">
              <a:spcBef>
                <a:spcPct val="0"/>
              </a:spcBef>
              <a:spcAft>
                <a:spcPts val="300"/>
              </a:spcAft>
              <a:buNone/>
            </a:pPr>
            <a:r>
              <a:rPr lang="en-US" sz="2400" dirty="0" smtClean="0">
                <a:solidFill>
                  <a:schemeClr val="tx2"/>
                </a:solidFill>
              </a:rPr>
              <a:t>To create an educational platform that includes resources and trainings on Skills Building interventions that are “Needs and Strengths Driven” and “Education Supported”.</a:t>
            </a:r>
          </a:p>
          <a:p>
            <a:pPr marL="226869" lvl="1" indent="0">
              <a:spcBef>
                <a:spcPct val="0"/>
              </a:spcBef>
              <a:spcAft>
                <a:spcPts val="300"/>
              </a:spcAft>
              <a:buNone/>
            </a:pPr>
            <a:endParaRPr lang="en-US" altLang="en-US" sz="2400" dirty="0">
              <a:solidFill>
                <a:schemeClr val="accent4">
                  <a:lumMod val="50000"/>
                </a:schemeClr>
              </a:solidFill>
            </a:endParaRPr>
          </a:p>
          <a:p>
            <a:pPr marL="226869" lvl="1" indent="0">
              <a:spcBef>
                <a:spcPct val="0"/>
              </a:spcBef>
              <a:spcAft>
                <a:spcPts val="300"/>
              </a:spcAft>
              <a:buNone/>
            </a:pPr>
            <a:endParaRPr lang="en-US" altLang="en-US" sz="2200" dirty="0"/>
          </a:p>
          <a:p>
            <a:pPr marL="226869" lvl="1" indent="0">
              <a:spcBef>
                <a:spcPct val="0"/>
              </a:spcBef>
              <a:spcAft>
                <a:spcPts val="300"/>
              </a:spcAft>
              <a:buNone/>
            </a:pPr>
            <a:endParaRPr lang="en-US" altLang="en-US" sz="1800" dirty="0"/>
          </a:p>
          <a:p>
            <a:pPr marL="226869" lvl="1" indent="0">
              <a:spcBef>
                <a:spcPct val="0"/>
              </a:spcBef>
              <a:buNone/>
            </a:pPr>
            <a:endParaRPr lang="en-US" altLang="en-US" sz="1600" dirty="0"/>
          </a:p>
          <a:p>
            <a:endParaRPr lang="en-US" altLang="en-US" sz="1600" dirty="0" smtClean="0"/>
          </a:p>
        </p:txBody>
      </p:sp>
      <p:sp>
        <p:nvSpPr>
          <p:cNvPr id="9" name="Rectangle 8"/>
          <p:cNvSpPr/>
          <p:nvPr/>
        </p:nvSpPr>
        <p:spPr>
          <a:xfrm flipH="1">
            <a:off x="6955971" y="2514600"/>
            <a:ext cx="990600" cy="3777343"/>
          </a:xfrm>
          <a:prstGeom prst="rect">
            <a:avLst/>
          </a:prstGeom>
          <a:gradFill flip="none" rotWithShape="1">
            <a:gsLst>
              <a:gs pos="15000">
                <a:schemeClr val="bg1"/>
              </a:gs>
              <a:gs pos="33000">
                <a:srgbClr val="FFFFFF">
                  <a:alpha val="85000"/>
                </a:srgbClr>
              </a:gs>
              <a:gs pos="55000">
                <a:srgbClr val="FFFFFF">
                  <a:alpha val="55000"/>
                </a:srgbClr>
              </a:gs>
              <a:gs pos="72000">
                <a:schemeClr val="bg1">
                  <a:alpha val="24000"/>
                </a:schemeClr>
              </a:gs>
              <a:gs pos="9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p>
        </p:txBody>
      </p:sp>
      <p:sp>
        <p:nvSpPr>
          <p:cNvPr id="12" name="Rectangle 11"/>
          <p:cNvSpPr/>
          <p:nvPr/>
        </p:nvSpPr>
        <p:spPr>
          <a:xfrm>
            <a:off x="1404257" y="2520537"/>
            <a:ext cx="921797" cy="3886200"/>
          </a:xfrm>
          <a:prstGeom prst="rect">
            <a:avLst/>
          </a:prstGeom>
          <a:gradFill flip="none" rotWithShape="1">
            <a:gsLst>
              <a:gs pos="15000">
                <a:schemeClr val="bg1"/>
              </a:gs>
              <a:gs pos="33000">
                <a:srgbClr val="FFFFFF">
                  <a:alpha val="85000"/>
                </a:srgbClr>
              </a:gs>
              <a:gs pos="55000">
                <a:srgbClr val="FFFFFF">
                  <a:alpha val="55000"/>
                </a:srgbClr>
              </a:gs>
              <a:gs pos="72000">
                <a:schemeClr val="bg1">
                  <a:alpha val="24000"/>
                </a:schemeClr>
              </a:gs>
              <a:gs pos="9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p>
        </p:txBody>
      </p:sp>
      <p:sp>
        <p:nvSpPr>
          <p:cNvPr id="13" name="Rectangle 12"/>
          <p:cNvSpPr/>
          <p:nvPr/>
        </p:nvSpPr>
        <p:spPr>
          <a:xfrm rot="5400000">
            <a:off x="4225401" y="-561863"/>
            <a:ext cx="921797" cy="7086600"/>
          </a:xfrm>
          <a:prstGeom prst="rect">
            <a:avLst/>
          </a:prstGeom>
          <a:gradFill flip="none" rotWithShape="1">
            <a:gsLst>
              <a:gs pos="15000">
                <a:schemeClr val="bg1"/>
              </a:gs>
              <a:gs pos="33000">
                <a:srgbClr val="FFFFFF">
                  <a:alpha val="85000"/>
                </a:srgbClr>
              </a:gs>
              <a:gs pos="55000">
                <a:srgbClr val="FFFFFF">
                  <a:alpha val="55000"/>
                </a:srgbClr>
              </a:gs>
              <a:gs pos="72000">
                <a:schemeClr val="bg1">
                  <a:alpha val="24000"/>
                </a:schemeClr>
              </a:gs>
              <a:gs pos="9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p>
        </p:txBody>
      </p:sp>
    </p:spTree>
    <p:extLst>
      <p:ext uri="{BB962C8B-B14F-4D97-AF65-F5344CB8AC3E}">
        <p14:creationId xmlns:p14="http://schemas.microsoft.com/office/powerpoint/2010/main" val="129163926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PT Template_Standard_FINAL_v1">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df5619e-40eb-4dc4-9ea8-6d642bef26e9" ContentTypeId="0x0101" PreviousValue="false"/>
</file>

<file path=customXml/item3.xml><?xml version="1.0" encoding="utf-8"?>
<?mso-contentType ?>
<spe:Receivers xmlns:spe="http://schemas.microsoft.com/sharepoint/events">
  <Receiver>
    <Name>Collabware CLM Item Unique ID</Name>
    <Synchronization>Synchronous</Synchronization>
    <Type>1</Type>
    <SequenceNumber>1</SequenceNumber>
    <Url/>
    <Assembly>Collabware.SharePoint.RecordsManagement, Version=1.0.0.0, Culture=neutral, PublicKeyToken=801662d3f2b71412</Assembly>
    <Class>Collabware.SharePoint.RecordsManagement.ItemUniqueIdContentTypeReceiver</Class>
    <Data/>
    <Filter/>
  </Receiver>
  <Receiver>
    <Name>Collabware CLM Item Unique ID</Name>
    <Synchronization>Synchronous</Synchronization>
    <Type>10002</Type>
    <SequenceNumber>10500</SequenceNumber>
    <Url/>
    <Assembly>Collabware.SharePoint.RecordsManagement, Version=1.0.0.0, Culture=neutral, PublicKeyToken=801662d3f2b71412</Assembly>
    <Class>Collabware.SharePoint.RecordsManagement.ItemUniqueIdContentTypeReceiver</Class>
    <Data/>
    <Filter/>
  </Receiver>
  <Receiver>
    <Name>Collabware CLM Item Unique ID</Name>
    <Synchronization>Synchronous</Synchronization>
    <Type>10004</Type>
    <SequenceNumber>10501</SequenceNumber>
    <Url/>
    <Assembly>Collabware.SharePoint.RecordsManagement, Version=1.0.0.0, Culture=neutral, PublicKeyToken=801662d3f2b71412</Assembly>
    <Class>Collabware.SharePoint.RecordsManagement.ItemUniqueIdContentTypeReceiver</Class>
    <Data/>
    <Filter/>
  </Receiver>
  <Receiver>
    <Name>Collabware CLM Item Unique ID</Name>
    <Synchronization>Synchronous</Synchronization>
    <Type>10006</Type>
    <SequenceNumber>10502</SequenceNumber>
    <Url/>
    <Assembly>Collabware.SharePoint.RecordsManagement, Version=1.0.0.0, Culture=neutral, PublicKeyToken=801662d3f2b71412</Assembly>
    <Class>Collabware.SharePoint.RecordsManagement.ItemUniqueIdContentTypeReceiver</Class>
    <Data/>
    <Filter/>
  </Receiver>
  <Receiver>
    <Name>Collabware CLM Item Processing</Name>
    <Synchronization>Synchronous</Synchronization>
    <Type>10001</Type>
    <SequenceNumber>12000</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Asynchronous</Synchronization>
    <Type>10002</Type>
    <SequenceNumber>12001</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Asynchronous</Synchronization>
    <Type>10004</Type>
    <SequenceNumber>12002</SequenceNumber>
    <Url/>
    <Assembly>Collabware.SharePoint.RecordsManagement, Version=1.0.0.0, Culture=neutral, PublicKeyToken=801662d3f2b71412</Assembly>
    <Class>Collabware.SharePoint.RecordsManagement.ItemProcessingContentTypeReceiver</Class>
    <Data/>
    <Filter/>
  </Receiver>
  <Receiver>
    <Name>Collabware CLM Item Audit</Name>
    <Synchronization>Asynchronous</Synchronization>
    <Type>10001</Type>
    <SequenceNumber>11000</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10002</Type>
    <SequenceNumber>11001</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10005</Type>
    <SequenceNumber>11002</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10006</Type>
    <SequenceNumber>11003</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10004</Type>
    <SequenceNumber>11004</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Synchronous</Synchronization>
    <Type>3</Type>
    <SequenceNumber>11005</SequenceNumber>
    <Url/>
    <Assembly>Collabware.SharePoint.RecordsManagement, Version=1.0.0.0, Culture=neutral, PublicKeyToken=801662d3f2b71412</Assembly>
    <Class>Collabware.SharePoint.RecordsManagement.ItemAuditContentTypeReceiver</Class>
    <Data/>
    <Filter/>
  </Receiver>
  <Receiver>
    <Name>Collabware CLM Item Security</Name>
    <Synchronization>Asynchronous</Synchronization>
    <Type>10002</Type>
    <SequenceNumber>13000</SequenceNumber>
    <Url/>
    <Assembly>Collabware.SharePoint.RecordsManagement, Version=1.0.0.0, Culture=neutral, PublicKeyToken=801662d3f2b71412</Assembly>
    <Class>Collabware.SharePoint.RecordsManagement.ItemSecurityContentTypeReceiver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240C8E6FCDADED4C940A752B5A0048AA" ma:contentTypeVersion="1" ma:contentTypeDescription="Create a new document." ma:contentTypeScope="" ma:versionID="b8fa021fed15c9ce9ff29cb05cf0dc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ED5C46-2B6C-466C-AFA1-EE63242E5400}">
  <ds:schemaRefs>
    <ds:schemaRef ds:uri="http://schemas.microsoft.com/sharepoint/v3/contenttype/forms"/>
  </ds:schemaRefs>
</ds:datastoreItem>
</file>

<file path=customXml/itemProps2.xml><?xml version="1.0" encoding="utf-8"?>
<ds:datastoreItem xmlns:ds="http://schemas.openxmlformats.org/officeDocument/2006/customXml" ds:itemID="{0CC676A6-1B6A-47B5-A304-3226ECA07F63}">
  <ds:schemaRefs>
    <ds:schemaRef ds:uri="Microsoft.SharePoint.Taxonomy.ContentTypeSync"/>
  </ds:schemaRefs>
</ds:datastoreItem>
</file>

<file path=customXml/itemProps3.xml><?xml version="1.0" encoding="utf-8"?>
<ds:datastoreItem xmlns:ds="http://schemas.openxmlformats.org/officeDocument/2006/customXml" ds:itemID="{37727C0D-3D92-4A7F-A158-F68A78AE8ACF}">
  <ds:schemaRefs>
    <ds:schemaRef ds:uri="http://schemas.microsoft.com/sharepoint/events"/>
  </ds:schemaRefs>
</ds:datastoreItem>
</file>

<file path=customXml/itemProps4.xml><?xml version="1.0" encoding="utf-8"?>
<ds:datastoreItem xmlns:ds="http://schemas.openxmlformats.org/officeDocument/2006/customXml" ds:itemID="{F8082CB4-9A0E-44A4-8772-16826589D3F3}">
  <ds:schemaRefs>
    <ds:schemaRef ds:uri="http://purl.org/dc/dcmitype/"/>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5.xml><?xml version="1.0" encoding="utf-8"?>
<ds:datastoreItem xmlns:ds="http://schemas.openxmlformats.org/officeDocument/2006/customXml" ds:itemID="{D9082DC9-8EA1-4FCE-86F0-F23059AB4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PPT Template_Standard_FINAL_v1</Template>
  <TotalTime>3943</TotalTime>
  <Words>1762</Words>
  <Application>Microsoft Office PowerPoint</Application>
  <PresentationFormat>On-screen Show (4:3)</PresentationFormat>
  <Paragraphs>261</Paragraphs>
  <Slides>31</Slides>
  <Notes>22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PPT Template_Standard_FINAL_v1</vt:lpstr>
      <vt:lpstr>PowerPoint Presentation</vt:lpstr>
      <vt:lpstr>Vision &amp; Strategy</vt:lpstr>
      <vt:lpstr>Youth Empowerment Services (YES) System of Care: Philosophy</vt:lpstr>
      <vt:lpstr>YES System of Care: Core Values</vt:lpstr>
      <vt:lpstr>YES System of Care: Characteristics</vt:lpstr>
      <vt:lpstr>YES System of Care:  Child and Family Team Framework</vt:lpstr>
      <vt:lpstr>Skills Building/CBRS:</vt:lpstr>
      <vt:lpstr>Learning Outcomes</vt:lpstr>
      <vt:lpstr>Skills Building Goal</vt:lpstr>
      <vt:lpstr>Evidence-Based Practice (EBP) Resource Library</vt:lpstr>
      <vt:lpstr>Key Components and Benefits of Skills Building</vt:lpstr>
      <vt:lpstr>Psychiatric Rehabilitation Association (PRA) </vt:lpstr>
      <vt:lpstr>Skills Building/CBRS Professional Requirements</vt:lpstr>
      <vt:lpstr>PowerPoint Presentation</vt:lpstr>
      <vt:lpstr>Step 1: Comprehensive Diagnostic Assessment  (CDA) Overview – Children/Adolescents</vt:lpstr>
      <vt:lpstr>Step 1: Comprehensive Diagnostic Assessment  (CDA) Overview - Adults</vt:lpstr>
      <vt:lpstr>How to Guide: Level of Care Guidelines (LOCGs)</vt:lpstr>
      <vt:lpstr>Step 3: Treatment Planning with Skills Building “Teaming Approach”</vt:lpstr>
      <vt:lpstr>   Examples of Skills Building</vt:lpstr>
      <vt:lpstr>How To Guide: Requesting Skills Building</vt:lpstr>
      <vt:lpstr>How To Guide: Billing Codes for Skills Building</vt:lpstr>
      <vt:lpstr>How it Will Work:</vt:lpstr>
      <vt:lpstr>     Joey’s Assessment </vt:lpstr>
      <vt:lpstr>Joey’s Team</vt:lpstr>
      <vt:lpstr>Skills Building Training Disruptive Behavior Disorder</vt:lpstr>
      <vt:lpstr>Outcomes of Joey’s Skills Building Treatment Plan</vt:lpstr>
      <vt:lpstr>Next Steps:</vt:lpstr>
      <vt:lpstr>Next Steps</vt:lpstr>
      <vt:lpstr>Questions?</vt:lpstr>
      <vt:lpstr>Additional Information</vt:lpstr>
      <vt:lpstr>Thank you  </vt:lpstr>
    </vt:vector>
  </TitlesOfParts>
  <Company>UnitedHealth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Otremba, Donnelle D</dc:creator>
  <cp:lastModifiedBy>Allison Gilbreath</cp:lastModifiedBy>
  <cp:revision>271</cp:revision>
  <cp:lastPrinted>2018-05-07T18:37:44Z</cp:lastPrinted>
  <dcterms:created xsi:type="dcterms:W3CDTF">2017-10-25T15:17:16Z</dcterms:created>
  <dcterms:modified xsi:type="dcterms:W3CDTF">2018-05-29T21:22:43Z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0x010100240C8E6FCDADED4C940A752B5A0048AA</vt:lpwstr>
  </property>
  <property fmtid="{D5CDD505-2E9C-101B-9397-08002B2CF9AE}" pid="3" name="Subject Matter">
    <vt:lpwstr/>
  </property>
</Properties>
</file>