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6"/>
  </p:sldMasterIdLst>
  <p:notesMasterIdLst>
    <p:notesMasterId r:id="rId22"/>
  </p:notesMasterIdLst>
  <p:sldIdLst>
    <p:sldId id="260" r:id="rId7"/>
    <p:sldId id="266" r:id="rId8"/>
    <p:sldId id="267" r:id="rId9"/>
    <p:sldId id="268" r:id="rId10"/>
    <p:sldId id="277" r:id="rId11"/>
    <p:sldId id="269" r:id="rId12"/>
    <p:sldId id="270" r:id="rId13"/>
    <p:sldId id="271" r:id="rId14"/>
    <p:sldId id="272" r:id="rId15"/>
    <p:sldId id="273" r:id="rId16"/>
    <p:sldId id="274" r:id="rId17"/>
    <p:sldId id="278" r:id="rId18"/>
    <p:sldId id="275" r:id="rId19"/>
    <p:sldId id="276"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0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3130" autoAdjust="0"/>
  </p:normalViewPr>
  <p:slideViewPr>
    <p:cSldViewPr snapToGrid="0">
      <p:cViewPr>
        <p:scale>
          <a:sx n="80" d="100"/>
          <a:sy n="80" d="100"/>
        </p:scale>
        <p:origin x="-96" y="-50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92403A-F0D0-4721-8CEB-D3E98E9633D0}" type="doc">
      <dgm:prSet loTypeId="urn:microsoft.com/office/officeart/2005/8/layout/pyramid2" loCatId="pyramid" qsTypeId="urn:microsoft.com/office/officeart/2005/8/quickstyle/simple1" qsCatId="simple" csTypeId="urn:microsoft.com/office/officeart/2005/8/colors/colorful2" csCatId="colorful" phldr="1"/>
      <dgm:spPr/>
      <dgm:t>
        <a:bodyPr/>
        <a:lstStyle/>
        <a:p>
          <a:endParaRPr lang="en-US"/>
        </a:p>
      </dgm:t>
    </dgm:pt>
    <dgm:pt modelId="{8240EED0-C30F-4BA6-B3B3-B517ED3984B9}">
      <dgm:prSet custT="1"/>
      <dgm:spPr/>
      <dgm:t>
        <a:bodyPr/>
        <a:lstStyle/>
        <a:p>
          <a:pPr rtl="0"/>
          <a:r>
            <a:rPr lang="en-US" sz="1800" dirty="0">
              <a:latin typeface="+mn-lt"/>
            </a:rPr>
            <a:t>Fosters the growth and development of a qualified, ethical and culturally diverse workforce</a:t>
          </a:r>
        </a:p>
      </dgm:t>
    </dgm:pt>
    <dgm:pt modelId="{FCE7B1AD-E2D2-4454-B2C4-B29CAA6FE850}" type="parTrans" cxnId="{4ADEEB5A-BFDB-4A59-A0DC-1DD2CA167DD1}">
      <dgm:prSet/>
      <dgm:spPr/>
      <dgm:t>
        <a:bodyPr/>
        <a:lstStyle/>
        <a:p>
          <a:endParaRPr lang="en-US"/>
        </a:p>
      </dgm:t>
    </dgm:pt>
    <dgm:pt modelId="{E1294587-6F28-4BCC-9B90-582D24AEF589}" type="sibTrans" cxnId="{4ADEEB5A-BFDB-4A59-A0DC-1DD2CA167DD1}">
      <dgm:prSet/>
      <dgm:spPr/>
      <dgm:t>
        <a:bodyPr/>
        <a:lstStyle/>
        <a:p>
          <a:endParaRPr lang="en-US"/>
        </a:p>
      </dgm:t>
    </dgm:pt>
    <dgm:pt modelId="{41426D9E-B8D8-4290-99AB-69B773E6EE36}">
      <dgm:prSet custT="1"/>
      <dgm:spPr/>
      <dgm:t>
        <a:bodyPr/>
        <a:lstStyle/>
        <a:p>
          <a:pPr rtl="0"/>
          <a:r>
            <a:rPr lang="en-US" sz="1800" dirty="0">
              <a:latin typeface="+mn-lt"/>
            </a:rPr>
            <a:t>Provides avenues for psych rehab practitioners from a wide variety of educational backgrounds to become certified</a:t>
          </a:r>
        </a:p>
      </dgm:t>
    </dgm:pt>
    <dgm:pt modelId="{F0DB4ADE-3D99-4888-BA27-BF001163DB20}" type="parTrans" cxnId="{F80D34BB-C0FE-42B3-B8BE-DF2DEF9DAB7C}">
      <dgm:prSet/>
      <dgm:spPr/>
      <dgm:t>
        <a:bodyPr/>
        <a:lstStyle/>
        <a:p>
          <a:endParaRPr lang="en-US"/>
        </a:p>
      </dgm:t>
    </dgm:pt>
    <dgm:pt modelId="{E66ACE35-2BB3-46FF-B069-BD9247B4D980}" type="sibTrans" cxnId="{F80D34BB-C0FE-42B3-B8BE-DF2DEF9DAB7C}">
      <dgm:prSet/>
      <dgm:spPr/>
      <dgm:t>
        <a:bodyPr/>
        <a:lstStyle/>
        <a:p>
          <a:endParaRPr lang="en-US"/>
        </a:p>
      </dgm:t>
    </dgm:pt>
    <dgm:pt modelId="{D38E45EA-553A-4A4E-A026-8C101DA09721}">
      <dgm:prSet custT="1"/>
      <dgm:spPr/>
      <dgm:t>
        <a:bodyPr/>
        <a:lstStyle/>
        <a:p>
          <a:pPr rtl="0"/>
          <a:r>
            <a:rPr lang="en-US" sz="1800" dirty="0">
              <a:latin typeface="+mn-lt"/>
            </a:rPr>
            <a:t>Unique in Mental Health. CFRP &amp; CPRP are only credentials available to practitioners with or without post-secondary credential</a:t>
          </a:r>
        </a:p>
      </dgm:t>
    </dgm:pt>
    <dgm:pt modelId="{B6F75281-0CB7-4B28-A0EC-0D3242CA16DB}" type="parTrans" cxnId="{EA25F759-27AF-440B-97C8-F7E9BD290564}">
      <dgm:prSet/>
      <dgm:spPr/>
      <dgm:t>
        <a:bodyPr/>
        <a:lstStyle/>
        <a:p>
          <a:endParaRPr lang="en-US"/>
        </a:p>
      </dgm:t>
    </dgm:pt>
    <dgm:pt modelId="{7AE14693-F1B4-4124-A7DE-207365E72F03}" type="sibTrans" cxnId="{EA25F759-27AF-440B-97C8-F7E9BD290564}">
      <dgm:prSet/>
      <dgm:spPr/>
      <dgm:t>
        <a:bodyPr/>
        <a:lstStyle/>
        <a:p>
          <a:endParaRPr lang="en-US"/>
        </a:p>
      </dgm:t>
    </dgm:pt>
    <dgm:pt modelId="{0E391244-FC5C-44FA-ACD9-33A96BDF9D92}" type="pres">
      <dgm:prSet presAssocID="{EF92403A-F0D0-4721-8CEB-D3E98E9633D0}" presName="compositeShape" presStyleCnt="0">
        <dgm:presLayoutVars>
          <dgm:dir/>
          <dgm:resizeHandles/>
        </dgm:presLayoutVars>
      </dgm:prSet>
      <dgm:spPr/>
      <dgm:t>
        <a:bodyPr/>
        <a:lstStyle/>
        <a:p>
          <a:endParaRPr lang="en-US"/>
        </a:p>
      </dgm:t>
    </dgm:pt>
    <dgm:pt modelId="{7BA90906-F717-4B6D-B17A-B1013BDAC882}" type="pres">
      <dgm:prSet presAssocID="{EF92403A-F0D0-4721-8CEB-D3E98E9633D0}" presName="pyramid" presStyleLbl="node1" presStyleIdx="0" presStyleCnt="1" custLinFactNeighborX="27961" custLinFactNeighborY="2743"/>
      <dgm:spPr/>
    </dgm:pt>
    <dgm:pt modelId="{A5DE18DF-929F-45A7-8021-EF4C2DF39DC0}" type="pres">
      <dgm:prSet presAssocID="{EF92403A-F0D0-4721-8CEB-D3E98E9633D0}" presName="theList" presStyleCnt="0"/>
      <dgm:spPr/>
    </dgm:pt>
    <dgm:pt modelId="{19A942FA-95C2-4DC8-8BDC-12799022BEED}" type="pres">
      <dgm:prSet presAssocID="{8240EED0-C30F-4BA6-B3B3-B517ED3984B9}" presName="aNode" presStyleLbl="fgAcc1" presStyleIdx="0" presStyleCnt="3" custScaleX="238335">
        <dgm:presLayoutVars>
          <dgm:bulletEnabled val="1"/>
        </dgm:presLayoutVars>
      </dgm:prSet>
      <dgm:spPr/>
      <dgm:t>
        <a:bodyPr/>
        <a:lstStyle/>
        <a:p>
          <a:endParaRPr lang="en-US"/>
        </a:p>
      </dgm:t>
    </dgm:pt>
    <dgm:pt modelId="{051D3A5B-0EE1-4F72-BD41-5B9E49227B00}" type="pres">
      <dgm:prSet presAssocID="{8240EED0-C30F-4BA6-B3B3-B517ED3984B9}" presName="aSpace" presStyleCnt="0"/>
      <dgm:spPr/>
    </dgm:pt>
    <dgm:pt modelId="{82E85DE6-B78D-4C73-93DA-0C18639FFC82}" type="pres">
      <dgm:prSet presAssocID="{41426D9E-B8D8-4290-99AB-69B773E6EE36}" presName="aNode" presStyleLbl="fgAcc1" presStyleIdx="1" presStyleCnt="3" custScaleX="234742">
        <dgm:presLayoutVars>
          <dgm:bulletEnabled val="1"/>
        </dgm:presLayoutVars>
      </dgm:prSet>
      <dgm:spPr/>
      <dgm:t>
        <a:bodyPr/>
        <a:lstStyle/>
        <a:p>
          <a:endParaRPr lang="en-US"/>
        </a:p>
      </dgm:t>
    </dgm:pt>
    <dgm:pt modelId="{67267E03-B213-48A1-9DED-5D8C3B81B6EE}" type="pres">
      <dgm:prSet presAssocID="{41426D9E-B8D8-4290-99AB-69B773E6EE36}" presName="aSpace" presStyleCnt="0"/>
      <dgm:spPr/>
    </dgm:pt>
    <dgm:pt modelId="{1E7E6A61-7E24-4A1B-B2FE-F56912FF7910}" type="pres">
      <dgm:prSet presAssocID="{D38E45EA-553A-4A4E-A026-8C101DA09721}" presName="aNode" presStyleLbl="fgAcc1" presStyleIdx="2" presStyleCnt="3" custScaleX="234742">
        <dgm:presLayoutVars>
          <dgm:bulletEnabled val="1"/>
        </dgm:presLayoutVars>
      </dgm:prSet>
      <dgm:spPr/>
      <dgm:t>
        <a:bodyPr/>
        <a:lstStyle/>
        <a:p>
          <a:endParaRPr lang="en-US"/>
        </a:p>
      </dgm:t>
    </dgm:pt>
    <dgm:pt modelId="{9B97F676-E8B5-411C-A199-8B642F46FCB8}" type="pres">
      <dgm:prSet presAssocID="{D38E45EA-553A-4A4E-A026-8C101DA09721}" presName="aSpace" presStyleCnt="0"/>
      <dgm:spPr/>
    </dgm:pt>
  </dgm:ptLst>
  <dgm:cxnLst>
    <dgm:cxn modelId="{4ADEEB5A-BFDB-4A59-A0DC-1DD2CA167DD1}" srcId="{EF92403A-F0D0-4721-8CEB-D3E98E9633D0}" destId="{8240EED0-C30F-4BA6-B3B3-B517ED3984B9}" srcOrd="0" destOrd="0" parTransId="{FCE7B1AD-E2D2-4454-B2C4-B29CAA6FE850}" sibTransId="{E1294587-6F28-4BCC-9B90-582D24AEF589}"/>
    <dgm:cxn modelId="{08783F2D-C90C-4D87-A2D4-49A80743DE9B}" type="presOf" srcId="{EF92403A-F0D0-4721-8CEB-D3E98E9633D0}" destId="{0E391244-FC5C-44FA-ACD9-33A96BDF9D92}" srcOrd="0" destOrd="0" presId="urn:microsoft.com/office/officeart/2005/8/layout/pyramid2"/>
    <dgm:cxn modelId="{F80D34BB-C0FE-42B3-B8BE-DF2DEF9DAB7C}" srcId="{EF92403A-F0D0-4721-8CEB-D3E98E9633D0}" destId="{41426D9E-B8D8-4290-99AB-69B773E6EE36}" srcOrd="1" destOrd="0" parTransId="{F0DB4ADE-3D99-4888-BA27-BF001163DB20}" sibTransId="{E66ACE35-2BB3-46FF-B069-BD9247B4D980}"/>
    <dgm:cxn modelId="{EA25F759-27AF-440B-97C8-F7E9BD290564}" srcId="{EF92403A-F0D0-4721-8CEB-D3E98E9633D0}" destId="{D38E45EA-553A-4A4E-A026-8C101DA09721}" srcOrd="2" destOrd="0" parTransId="{B6F75281-0CB7-4B28-A0EC-0D3242CA16DB}" sibTransId="{7AE14693-F1B4-4124-A7DE-207365E72F03}"/>
    <dgm:cxn modelId="{AC4F6D37-6028-47FE-A1C1-D711747F47D3}" type="presOf" srcId="{41426D9E-B8D8-4290-99AB-69B773E6EE36}" destId="{82E85DE6-B78D-4C73-93DA-0C18639FFC82}" srcOrd="0" destOrd="0" presId="urn:microsoft.com/office/officeart/2005/8/layout/pyramid2"/>
    <dgm:cxn modelId="{13BE3D2C-05AE-4FFD-9943-F0467E0A7548}" type="presOf" srcId="{D38E45EA-553A-4A4E-A026-8C101DA09721}" destId="{1E7E6A61-7E24-4A1B-B2FE-F56912FF7910}" srcOrd="0" destOrd="0" presId="urn:microsoft.com/office/officeart/2005/8/layout/pyramid2"/>
    <dgm:cxn modelId="{2DC118A3-D5E4-44C2-9580-B6F60462EE5F}" type="presOf" srcId="{8240EED0-C30F-4BA6-B3B3-B517ED3984B9}" destId="{19A942FA-95C2-4DC8-8BDC-12799022BEED}" srcOrd="0" destOrd="0" presId="urn:microsoft.com/office/officeart/2005/8/layout/pyramid2"/>
    <dgm:cxn modelId="{8B5BA10F-8D04-486A-BAC5-92505C2AC303}" type="presParOf" srcId="{0E391244-FC5C-44FA-ACD9-33A96BDF9D92}" destId="{7BA90906-F717-4B6D-B17A-B1013BDAC882}" srcOrd="0" destOrd="0" presId="urn:microsoft.com/office/officeart/2005/8/layout/pyramid2"/>
    <dgm:cxn modelId="{C9C8BF77-B1CC-40B7-89A9-A9E25D15891B}" type="presParOf" srcId="{0E391244-FC5C-44FA-ACD9-33A96BDF9D92}" destId="{A5DE18DF-929F-45A7-8021-EF4C2DF39DC0}" srcOrd="1" destOrd="0" presId="urn:microsoft.com/office/officeart/2005/8/layout/pyramid2"/>
    <dgm:cxn modelId="{D2226E14-7CC6-4E3B-8E3B-BC54521C9C31}" type="presParOf" srcId="{A5DE18DF-929F-45A7-8021-EF4C2DF39DC0}" destId="{19A942FA-95C2-4DC8-8BDC-12799022BEED}" srcOrd="0" destOrd="0" presId="urn:microsoft.com/office/officeart/2005/8/layout/pyramid2"/>
    <dgm:cxn modelId="{7EB4A1BE-EE37-44E4-B40F-B9CAB0395A38}" type="presParOf" srcId="{A5DE18DF-929F-45A7-8021-EF4C2DF39DC0}" destId="{051D3A5B-0EE1-4F72-BD41-5B9E49227B00}" srcOrd="1" destOrd="0" presId="urn:microsoft.com/office/officeart/2005/8/layout/pyramid2"/>
    <dgm:cxn modelId="{DAFB284C-B719-4FDE-9AE8-80982C322E46}" type="presParOf" srcId="{A5DE18DF-929F-45A7-8021-EF4C2DF39DC0}" destId="{82E85DE6-B78D-4C73-93DA-0C18639FFC82}" srcOrd="2" destOrd="0" presId="urn:microsoft.com/office/officeart/2005/8/layout/pyramid2"/>
    <dgm:cxn modelId="{6FB4540F-0DF2-40F6-A4F7-2520E322753E}" type="presParOf" srcId="{A5DE18DF-929F-45A7-8021-EF4C2DF39DC0}" destId="{67267E03-B213-48A1-9DED-5D8C3B81B6EE}" srcOrd="3" destOrd="0" presId="urn:microsoft.com/office/officeart/2005/8/layout/pyramid2"/>
    <dgm:cxn modelId="{BF0898ED-660B-490A-95B4-366516F0B757}" type="presParOf" srcId="{A5DE18DF-929F-45A7-8021-EF4C2DF39DC0}" destId="{1E7E6A61-7E24-4A1B-B2FE-F56912FF7910}" srcOrd="4" destOrd="0" presId="urn:microsoft.com/office/officeart/2005/8/layout/pyramid2"/>
    <dgm:cxn modelId="{6AC003FC-B93E-4FCC-BB3C-AE8E975062EE}" type="presParOf" srcId="{A5DE18DF-929F-45A7-8021-EF4C2DF39DC0}" destId="{9B97F676-E8B5-411C-A199-8B642F46FCB8}"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63F924-142A-4E2F-AB8D-5199F75BEE36}" type="doc">
      <dgm:prSet loTypeId="urn:microsoft.com/office/officeart/2005/8/layout/default#1" loCatId="list" qsTypeId="urn:microsoft.com/office/officeart/2005/8/quickstyle/3d3" qsCatId="3D" csTypeId="urn:microsoft.com/office/officeart/2005/8/colors/colorful1" csCatId="colorful" phldr="1"/>
      <dgm:spPr/>
      <dgm:t>
        <a:bodyPr/>
        <a:lstStyle/>
        <a:p>
          <a:endParaRPr lang="en-US"/>
        </a:p>
      </dgm:t>
    </dgm:pt>
    <dgm:pt modelId="{768BE09C-B45E-4542-B889-C1D5422EC041}">
      <dgm:prSet custT="1"/>
      <dgm:spPr/>
      <dgm:t>
        <a:bodyPr/>
        <a:lstStyle/>
        <a:p>
          <a:pPr rtl="0"/>
          <a:r>
            <a:rPr lang="en-US" sz="1400" b="0" dirty="0">
              <a:solidFill>
                <a:schemeClr val="tx1"/>
              </a:solidFill>
              <a:latin typeface="+mj-lt"/>
            </a:rPr>
            <a:t>Meets employer or governmental requirements</a:t>
          </a:r>
        </a:p>
      </dgm:t>
    </dgm:pt>
    <dgm:pt modelId="{F01ABA42-77D4-4C8C-8F26-F4245F8446FE}" type="sibTrans" cxnId="{4EBC746F-C45E-47E3-BCC0-E208F134BA56}">
      <dgm:prSet/>
      <dgm:spPr/>
      <dgm:t>
        <a:bodyPr/>
        <a:lstStyle/>
        <a:p>
          <a:endParaRPr lang="en-US"/>
        </a:p>
      </dgm:t>
    </dgm:pt>
    <dgm:pt modelId="{02149ABB-D374-4791-AC2C-46B7096286A0}" type="parTrans" cxnId="{4EBC746F-C45E-47E3-BCC0-E208F134BA56}">
      <dgm:prSet/>
      <dgm:spPr/>
      <dgm:t>
        <a:bodyPr/>
        <a:lstStyle/>
        <a:p>
          <a:endParaRPr lang="en-US"/>
        </a:p>
      </dgm:t>
    </dgm:pt>
    <dgm:pt modelId="{AF46B839-4F96-4EB4-A9BD-B3B3D73C10C6}">
      <dgm:prSet custT="1"/>
      <dgm:spPr/>
      <dgm:t>
        <a:bodyPr/>
        <a:lstStyle/>
        <a:p>
          <a:pPr rtl="0"/>
          <a:r>
            <a:rPr lang="en-US" sz="1400" b="0" dirty="0">
              <a:solidFill>
                <a:schemeClr val="tx1"/>
              </a:solidFill>
              <a:latin typeface="+mj-lt"/>
            </a:rPr>
            <a:t>Increases and/or validates skills and knowledge</a:t>
          </a:r>
        </a:p>
      </dgm:t>
    </dgm:pt>
    <dgm:pt modelId="{CBC1C3A3-355E-434D-9270-162AFFE40D28}" type="sibTrans" cxnId="{43DE920C-9E27-4F31-9084-4DC53D71ABBF}">
      <dgm:prSet/>
      <dgm:spPr/>
      <dgm:t>
        <a:bodyPr/>
        <a:lstStyle/>
        <a:p>
          <a:endParaRPr lang="en-US"/>
        </a:p>
      </dgm:t>
    </dgm:pt>
    <dgm:pt modelId="{FDC977BA-9207-41FB-B496-A4F46B6404C0}" type="parTrans" cxnId="{43DE920C-9E27-4F31-9084-4DC53D71ABBF}">
      <dgm:prSet/>
      <dgm:spPr/>
      <dgm:t>
        <a:bodyPr/>
        <a:lstStyle/>
        <a:p>
          <a:endParaRPr lang="en-US"/>
        </a:p>
      </dgm:t>
    </dgm:pt>
    <dgm:pt modelId="{975F76F4-C544-464E-8227-03E07D9C0C97}">
      <dgm:prSet custT="1"/>
      <dgm:spPr/>
      <dgm:t>
        <a:bodyPr/>
        <a:lstStyle/>
        <a:p>
          <a:pPr rtl="0"/>
          <a:r>
            <a:rPr lang="en-US" sz="1400" b="0" dirty="0">
              <a:solidFill>
                <a:schemeClr val="tx1"/>
              </a:solidFill>
              <a:latin typeface="+mj-lt"/>
            </a:rPr>
            <a:t>Potential for increased opportunities for career advancement and/or increased earnings</a:t>
          </a:r>
        </a:p>
      </dgm:t>
    </dgm:pt>
    <dgm:pt modelId="{E1AD62CB-F144-4697-BA93-9A34D1E82BF4}" type="sibTrans" cxnId="{91A12A20-2966-4E70-9506-2C0ED1831AE4}">
      <dgm:prSet/>
      <dgm:spPr/>
      <dgm:t>
        <a:bodyPr/>
        <a:lstStyle/>
        <a:p>
          <a:endParaRPr lang="en-US"/>
        </a:p>
      </dgm:t>
    </dgm:pt>
    <dgm:pt modelId="{E4DB873B-0F5D-44E3-9996-B78503E3BFF5}" type="parTrans" cxnId="{91A12A20-2966-4E70-9506-2C0ED1831AE4}">
      <dgm:prSet/>
      <dgm:spPr/>
      <dgm:t>
        <a:bodyPr/>
        <a:lstStyle/>
        <a:p>
          <a:endParaRPr lang="en-US"/>
        </a:p>
      </dgm:t>
    </dgm:pt>
    <dgm:pt modelId="{311E70BF-7D68-4D9A-B9FC-F96F26B68BB6}">
      <dgm:prSet custT="1"/>
      <dgm:spPr/>
      <dgm:t>
        <a:bodyPr/>
        <a:lstStyle/>
        <a:p>
          <a:pPr rtl="0"/>
          <a:r>
            <a:rPr lang="en-US" sz="1400" b="0" dirty="0">
              <a:solidFill>
                <a:schemeClr val="tx1"/>
              </a:solidFill>
              <a:latin typeface="+mj-lt"/>
            </a:rPr>
            <a:t>Demonstrates a certain level of knowledge and skill</a:t>
          </a:r>
        </a:p>
      </dgm:t>
    </dgm:pt>
    <dgm:pt modelId="{50266369-EC0C-42B2-B772-5554573CF593}" type="sibTrans" cxnId="{0A92802C-DC44-4481-B8FC-BEB356C8323D}">
      <dgm:prSet/>
      <dgm:spPr/>
      <dgm:t>
        <a:bodyPr/>
        <a:lstStyle/>
        <a:p>
          <a:endParaRPr lang="en-US"/>
        </a:p>
      </dgm:t>
    </dgm:pt>
    <dgm:pt modelId="{84FBFC43-AD06-4324-9D35-F89F246669B8}" type="parTrans" cxnId="{0A92802C-DC44-4481-B8FC-BEB356C8323D}">
      <dgm:prSet/>
      <dgm:spPr/>
      <dgm:t>
        <a:bodyPr/>
        <a:lstStyle/>
        <a:p>
          <a:endParaRPr lang="en-US"/>
        </a:p>
      </dgm:t>
    </dgm:pt>
    <dgm:pt modelId="{B74C588F-D617-46A6-B439-C54FD7FA94AE}">
      <dgm:prSet custT="1"/>
      <dgm:spPr/>
      <dgm:t>
        <a:bodyPr/>
        <a:lstStyle/>
        <a:p>
          <a:pPr rtl="0"/>
          <a:r>
            <a:rPr lang="en-US" sz="1400" b="0" dirty="0">
              <a:solidFill>
                <a:schemeClr val="tx1"/>
              </a:solidFill>
              <a:latin typeface="+mj-lt"/>
            </a:rPr>
            <a:t>Demonstrates a high level of commitment to the field of practice</a:t>
          </a:r>
        </a:p>
      </dgm:t>
    </dgm:pt>
    <dgm:pt modelId="{7E87410D-2BAE-460E-8116-8D08D2F63FF5}" type="sibTrans" cxnId="{64B6FF7A-C434-4CFF-AF17-FA956F9C56C2}">
      <dgm:prSet/>
      <dgm:spPr/>
      <dgm:t>
        <a:bodyPr/>
        <a:lstStyle/>
        <a:p>
          <a:endParaRPr lang="en-US"/>
        </a:p>
      </dgm:t>
    </dgm:pt>
    <dgm:pt modelId="{AE3C6E1E-3909-4215-8DFF-329DAF5C1EB4}" type="parTrans" cxnId="{64B6FF7A-C434-4CFF-AF17-FA956F9C56C2}">
      <dgm:prSet/>
      <dgm:spPr/>
      <dgm:t>
        <a:bodyPr/>
        <a:lstStyle/>
        <a:p>
          <a:endParaRPr lang="en-US"/>
        </a:p>
      </dgm:t>
    </dgm:pt>
    <dgm:pt modelId="{CB5A362A-70F4-4B6C-9126-1DB81548767C}">
      <dgm:prSet custT="1"/>
      <dgm:spPr/>
      <dgm:t>
        <a:bodyPr/>
        <a:lstStyle/>
        <a:p>
          <a:pPr rtl="0"/>
          <a:r>
            <a:rPr lang="en-US" sz="1400" b="0" dirty="0">
              <a:solidFill>
                <a:schemeClr val="tx1"/>
              </a:solidFill>
              <a:latin typeface="+mj-lt"/>
            </a:rPr>
            <a:t>Supports continued professional development</a:t>
          </a:r>
        </a:p>
      </dgm:t>
    </dgm:pt>
    <dgm:pt modelId="{CFD26F76-B876-4AD1-89D2-8D419E5EE6EC}" type="sibTrans" cxnId="{A2AA3C09-7810-4861-81D1-A5D0761B3B71}">
      <dgm:prSet/>
      <dgm:spPr/>
      <dgm:t>
        <a:bodyPr/>
        <a:lstStyle/>
        <a:p>
          <a:endParaRPr lang="en-US"/>
        </a:p>
      </dgm:t>
    </dgm:pt>
    <dgm:pt modelId="{09597419-C2E4-48C6-B0F7-298792BF3544}" type="parTrans" cxnId="{A2AA3C09-7810-4861-81D1-A5D0761B3B71}">
      <dgm:prSet/>
      <dgm:spPr/>
      <dgm:t>
        <a:bodyPr/>
        <a:lstStyle/>
        <a:p>
          <a:endParaRPr lang="en-US"/>
        </a:p>
      </dgm:t>
    </dgm:pt>
    <dgm:pt modelId="{52863FA3-BAB9-45A2-B134-2F68993191BA}">
      <dgm:prSet custT="1"/>
      <dgm:spPr/>
      <dgm:t>
        <a:bodyPr/>
        <a:lstStyle/>
        <a:p>
          <a:pPr rtl="0"/>
          <a:r>
            <a:rPr lang="en-US" sz="1400" b="0" dirty="0">
              <a:solidFill>
                <a:schemeClr val="tx1"/>
              </a:solidFill>
              <a:latin typeface="+mj-lt"/>
            </a:rPr>
            <a:t>Enhances feelings of personal accomplishment and satisfaction</a:t>
          </a:r>
        </a:p>
      </dgm:t>
    </dgm:pt>
    <dgm:pt modelId="{B1FBCDF1-7727-4F55-86A8-D6016C1A530C}" type="sibTrans" cxnId="{ED8D4D4A-C349-42CC-A773-5A0A0970E955}">
      <dgm:prSet/>
      <dgm:spPr/>
      <dgm:t>
        <a:bodyPr/>
        <a:lstStyle/>
        <a:p>
          <a:endParaRPr lang="en-US"/>
        </a:p>
      </dgm:t>
    </dgm:pt>
    <dgm:pt modelId="{EB6478FD-E6BC-49E7-8C36-E13C104D696E}" type="parTrans" cxnId="{ED8D4D4A-C349-42CC-A773-5A0A0970E955}">
      <dgm:prSet/>
      <dgm:spPr/>
      <dgm:t>
        <a:bodyPr/>
        <a:lstStyle/>
        <a:p>
          <a:endParaRPr lang="en-US"/>
        </a:p>
      </dgm:t>
    </dgm:pt>
    <dgm:pt modelId="{F8EEC48D-588A-41B7-BDC3-B1751F60BEFA}">
      <dgm:prSet custT="1"/>
      <dgm:spPr/>
      <dgm:t>
        <a:bodyPr/>
        <a:lstStyle/>
        <a:p>
          <a:pPr rtl="0"/>
          <a:r>
            <a:rPr lang="en-US" sz="1400" b="0" dirty="0">
              <a:solidFill>
                <a:schemeClr val="tx1"/>
              </a:solidFill>
              <a:latin typeface="+mj-lt"/>
            </a:rPr>
            <a:t>Enhances professional credibility </a:t>
          </a:r>
        </a:p>
      </dgm:t>
    </dgm:pt>
    <dgm:pt modelId="{3155DCBF-4D35-4D7D-BDD0-FAC24FEAFB5D}" type="sibTrans" cxnId="{EE5D8809-6406-4931-A3CD-1C50BACEE228}">
      <dgm:prSet/>
      <dgm:spPr/>
      <dgm:t>
        <a:bodyPr/>
        <a:lstStyle/>
        <a:p>
          <a:endParaRPr lang="en-US"/>
        </a:p>
      </dgm:t>
    </dgm:pt>
    <dgm:pt modelId="{C527B026-71F8-4065-999D-4F7813CFDEBF}" type="parTrans" cxnId="{EE5D8809-6406-4931-A3CD-1C50BACEE228}">
      <dgm:prSet/>
      <dgm:spPr/>
      <dgm:t>
        <a:bodyPr/>
        <a:lstStyle/>
        <a:p>
          <a:endParaRPr lang="en-US"/>
        </a:p>
      </dgm:t>
    </dgm:pt>
    <dgm:pt modelId="{91B33E28-0767-463A-A909-71962AC5D24A}">
      <dgm:prSet custT="1"/>
      <dgm:spPr/>
      <dgm:t>
        <a:bodyPr/>
        <a:lstStyle/>
        <a:p>
          <a:pPr rtl="0"/>
          <a:r>
            <a:rPr lang="en-US" sz="1400" b="0" dirty="0">
              <a:solidFill>
                <a:schemeClr val="tx1"/>
              </a:solidFill>
              <a:latin typeface="+mj-lt"/>
            </a:rPr>
            <a:t>Recognition by a third party such as OPTUM</a:t>
          </a:r>
        </a:p>
      </dgm:t>
    </dgm:pt>
    <dgm:pt modelId="{FD2B8A41-CD8C-406D-99DC-CFA0481C365A}" type="sibTrans" cxnId="{DCD06F6A-5C8A-4E3A-9BE2-BA3CE8C74DC8}">
      <dgm:prSet/>
      <dgm:spPr/>
      <dgm:t>
        <a:bodyPr/>
        <a:lstStyle/>
        <a:p>
          <a:endParaRPr lang="en-US"/>
        </a:p>
      </dgm:t>
    </dgm:pt>
    <dgm:pt modelId="{10CDEBEC-A7AC-4DCB-819D-E7C05F63E83E}" type="parTrans" cxnId="{DCD06F6A-5C8A-4E3A-9BE2-BA3CE8C74DC8}">
      <dgm:prSet/>
      <dgm:spPr/>
      <dgm:t>
        <a:bodyPr/>
        <a:lstStyle/>
        <a:p>
          <a:endParaRPr lang="en-US"/>
        </a:p>
      </dgm:t>
    </dgm:pt>
    <dgm:pt modelId="{01C02E0D-7B53-4787-A505-9B708554F18C}" type="pres">
      <dgm:prSet presAssocID="{6063F924-142A-4E2F-AB8D-5199F75BEE36}" presName="diagram" presStyleCnt="0">
        <dgm:presLayoutVars>
          <dgm:dir/>
          <dgm:resizeHandles val="exact"/>
        </dgm:presLayoutVars>
      </dgm:prSet>
      <dgm:spPr/>
      <dgm:t>
        <a:bodyPr/>
        <a:lstStyle/>
        <a:p>
          <a:endParaRPr lang="en-US"/>
        </a:p>
      </dgm:t>
    </dgm:pt>
    <dgm:pt modelId="{912EA9E5-B7D5-4D4F-A292-6B30534D4CA2}" type="pres">
      <dgm:prSet presAssocID="{91B33E28-0767-463A-A909-71962AC5D24A}" presName="node" presStyleLbl="node1" presStyleIdx="0" presStyleCnt="9" custAng="20651832" custScaleY="131438" custLinFactNeighborX="2484" custLinFactNeighborY="-4140">
        <dgm:presLayoutVars>
          <dgm:bulletEnabled val="1"/>
        </dgm:presLayoutVars>
      </dgm:prSet>
      <dgm:spPr/>
      <dgm:t>
        <a:bodyPr/>
        <a:lstStyle/>
        <a:p>
          <a:endParaRPr lang="en-US"/>
        </a:p>
      </dgm:t>
    </dgm:pt>
    <dgm:pt modelId="{57519335-A8B1-4AE1-8FD1-F271A87B8A43}" type="pres">
      <dgm:prSet presAssocID="{FD2B8A41-CD8C-406D-99DC-CFA0481C365A}" presName="sibTrans" presStyleCnt="0"/>
      <dgm:spPr/>
    </dgm:pt>
    <dgm:pt modelId="{FCC220CF-225F-4066-A078-8E113B45C51A}" type="pres">
      <dgm:prSet presAssocID="{F8EEC48D-588A-41B7-BDC3-B1751F60BEFA}" presName="node" presStyleLbl="node1" presStyleIdx="1" presStyleCnt="9" custAng="732840">
        <dgm:presLayoutVars>
          <dgm:bulletEnabled val="1"/>
        </dgm:presLayoutVars>
      </dgm:prSet>
      <dgm:spPr/>
      <dgm:t>
        <a:bodyPr/>
        <a:lstStyle/>
        <a:p>
          <a:endParaRPr lang="en-US"/>
        </a:p>
      </dgm:t>
    </dgm:pt>
    <dgm:pt modelId="{4D7627C6-71C5-41C6-8D7B-5228B286C17B}" type="pres">
      <dgm:prSet presAssocID="{3155DCBF-4D35-4D7D-BDD0-FAC24FEAFB5D}" presName="sibTrans" presStyleCnt="0"/>
      <dgm:spPr/>
    </dgm:pt>
    <dgm:pt modelId="{D576F05B-D603-4720-BE3F-1A9E75EAB897}" type="pres">
      <dgm:prSet presAssocID="{52863FA3-BAB9-45A2-B134-2F68993191BA}" presName="node" presStyleLbl="node1" presStyleIdx="2" presStyleCnt="9" custAng="21088056">
        <dgm:presLayoutVars>
          <dgm:bulletEnabled val="1"/>
        </dgm:presLayoutVars>
      </dgm:prSet>
      <dgm:spPr/>
      <dgm:t>
        <a:bodyPr/>
        <a:lstStyle/>
        <a:p>
          <a:endParaRPr lang="en-US"/>
        </a:p>
      </dgm:t>
    </dgm:pt>
    <dgm:pt modelId="{8C3E9721-D0C1-4E31-98A3-26FCA2D378F2}" type="pres">
      <dgm:prSet presAssocID="{B1FBCDF1-7727-4F55-86A8-D6016C1A530C}" presName="sibTrans" presStyleCnt="0"/>
      <dgm:spPr/>
    </dgm:pt>
    <dgm:pt modelId="{4EB2D19B-35A4-49C6-9533-404F169E72AD}" type="pres">
      <dgm:prSet presAssocID="{CB5A362A-70F4-4B6C-9126-1DB81548767C}" presName="node" presStyleLbl="node1" presStyleIdx="3" presStyleCnt="9" custAng="488011" custLinFactNeighborX="-9164" custLinFactNeighborY="6501">
        <dgm:presLayoutVars>
          <dgm:bulletEnabled val="1"/>
        </dgm:presLayoutVars>
      </dgm:prSet>
      <dgm:spPr/>
      <dgm:t>
        <a:bodyPr/>
        <a:lstStyle/>
        <a:p>
          <a:endParaRPr lang="en-US"/>
        </a:p>
      </dgm:t>
    </dgm:pt>
    <dgm:pt modelId="{350E87DB-901A-435E-A75E-7774B0EA040E}" type="pres">
      <dgm:prSet presAssocID="{CFD26F76-B876-4AD1-89D2-8D419E5EE6EC}" presName="sibTrans" presStyleCnt="0"/>
      <dgm:spPr/>
    </dgm:pt>
    <dgm:pt modelId="{76765559-F471-4505-B5C8-5F34189B2B4C}" type="pres">
      <dgm:prSet presAssocID="{B74C588F-D617-46A6-B439-C54FD7FA94AE}" presName="node" presStyleLbl="node1" presStyleIdx="4" presStyleCnt="9" custAng="21026965" custScaleX="118695" custScaleY="128021" custLinFactNeighborX="-6831" custLinFactNeighborY="2720">
        <dgm:presLayoutVars>
          <dgm:bulletEnabled val="1"/>
        </dgm:presLayoutVars>
      </dgm:prSet>
      <dgm:spPr/>
      <dgm:t>
        <a:bodyPr/>
        <a:lstStyle/>
        <a:p>
          <a:endParaRPr lang="en-US"/>
        </a:p>
      </dgm:t>
    </dgm:pt>
    <dgm:pt modelId="{863735BE-446C-4216-8ABB-52AE5BFD790D}" type="pres">
      <dgm:prSet presAssocID="{7E87410D-2BAE-460E-8116-8D08D2F63FF5}" presName="sibTrans" presStyleCnt="0"/>
      <dgm:spPr/>
    </dgm:pt>
    <dgm:pt modelId="{BBC80088-0D2C-4CF4-B8B2-D91B188CACF3}" type="pres">
      <dgm:prSet presAssocID="{311E70BF-7D68-4D9A-B9FC-F96F26B68BB6}" presName="node" presStyleLbl="node1" presStyleIdx="5" presStyleCnt="9" custScaleX="133135" custScaleY="149018">
        <dgm:presLayoutVars>
          <dgm:bulletEnabled val="1"/>
        </dgm:presLayoutVars>
      </dgm:prSet>
      <dgm:spPr/>
      <dgm:t>
        <a:bodyPr/>
        <a:lstStyle/>
        <a:p>
          <a:endParaRPr lang="en-US"/>
        </a:p>
      </dgm:t>
    </dgm:pt>
    <dgm:pt modelId="{89324F7F-9237-4255-BA61-F7A664B49EB0}" type="pres">
      <dgm:prSet presAssocID="{50266369-EC0C-42B2-B772-5554573CF593}" presName="sibTrans" presStyleCnt="0"/>
      <dgm:spPr/>
    </dgm:pt>
    <dgm:pt modelId="{936C24F5-4475-48B8-AD78-99B9CF375527}" type="pres">
      <dgm:prSet presAssocID="{975F76F4-C544-464E-8227-03E07D9C0C97}" presName="node" presStyleLbl="node1" presStyleIdx="6" presStyleCnt="9" custAng="20677037" custScaleX="152406" custScaleY="70101" custLinFactNeighborX="-9585" custLinFactNeighborY="1766">
        <dgm:presLayoutVars>
          <dgm:bulletEnabled val="1"/>
        </dgm:presLayoutVars>
      </dgm:prSet>
      <dgm:spPr/>
      <dgm:t>
        <a:bodyPr/>
        <a:lstStyle/>
        <a:p>
          <a:endParaRPr lang="en-US"/>
        </a:p>
      </dgm:t>
    </dgm:pt>
    <dgm:pt modelId="{F8B36955-97D7-4AD5-985E-8C1A88AA8FD3}" type="pres">
      <dgm:prSet presAssocID="{E1AD62CB-F144-4697-BA93-9A34D1E82BF4}" presName="sibTrans" presStyleCnt="0"/>
      <dgm:spPr/>
    </dgm:pt>
    <dgm:pt modelId="{DA81692D-7959-413D-9338-3AE6B7EE000C}" type="pres">
      <dgm:prSet presAssocID="{AF46B839-4F96-4EB4-A9BD-B3B3D73C10C6}" presName="node" presStyleLbl="node1" presStyleIdx="7" presStyleCnt="9" custAng="21132193" custScaleY="91090" custLinFactNeighborX="-11839" custLinFactNeighborY="30617">
        <dgm:presLayoutVars>
          <dgm:bulletEnabled val="1"/>
        </dgm:presLayoutVars>
      </dgm:prSet>
      <dgm:spPr/>
      <dgm:t>
        <a:bodyPr/>
        <a:lstStyle/>
        <a:p>
          <a:endParaRPr lang="en-US"/>
        </a:p>
      </dgm:t>
    </dgm:pt>
    <dgm:pt modelId="{CE2BB548-EA7B-4C3C-8441-31143487BC71}" type="pres">
      <dgm:prSet presAssocID="{CBC1C3A3-355E-434D-9270-162AFFE40D28}" presName="sibTrans" presStyleCnt="0"/>
      <dgm:spPr/>
    </dgm:pt>
    <dgm:pt modelId="{6A6D66C7-FF07-4B1D-AB80-4D06E840CF30}" type="pres">
      <dgm:prSet presAssocID="{768BE09C-B45E-4542-B889-C1D5422EC041}" presName="node" presStyleLbl="node1" presStyleIdx="8" presStyleCnt="9" custAng="987007" custLinFactNeighborX="-5932" custLinFactNeighborY="23233">
        <dgm:presLayoutVars>
          <dgm:bulletEnabled val="1"/>
        </dgm:presLayoutVars>
      </dgm:prSet>
      <dgm:spPr/>
      <dgm:t>
        <a:bodyPr/>
        <a:lstStyle/>
        <a:p>
          <a:endParaRPr lang="en-US"/>
        </a:p>
      </dgm:t>
    </dgm:pt>
  </dgm:ptLst>
  <dgm:cxnLst>
    <dgm:cxn modelId="{91B2665E-7C2E-433F-8914-77A182E7D54C}" type="presOf" srcId="{CB5A362A-70F4-4B6C-9126-1DB81548767C}" destId="{4EB2D19B-35A4-49C6-9533-404F169E72AD}" srcOrd="0" destOrd="0" presId="urn:microsoft.com/office/officeart/2005/8/layout/default#1"/>
    <dgm:cxn modelId="{A2AA3C09-7810-4861-81D1-A5D0761B3B71}" srcId="{6063F924-142A-4E2F-AB8D-5199F75BEE36}" destId="{CB5A362A-70F4-4B6C-9126-1DB81548767C}" srcOrd="3" destOrd="0" parTransId="{09597419-C2E4-48C6-B0F7-298792BF3544}" sibTransId="{CFD26F76-B876-4AD1-89D2-8D419E5EE6EC}"/>
    <dgm:cxn modelId="{ED8D4D4A-C349-42CC-A773-5A0A0970E955}" srcId="{6063F924-142A-4E2F-AB8D-5199F75BEE36}" destId="{52863FA3-BAB9-45A2-B134-2F68993191BA}" srcOrd="2" destOrd="0" parTransId="{EB6478FD-E6BC-49E7-8C36-E13C104D696E}" sibTransId="{B1FBCDF1-7727-4F55-86A8-D6016C1A530C}"/>
    <dgm:cxn modelId="{4EBC746F-C45E-47E3-BCC0-E208F134BA56}" srcId="{6063F924-142A-4E2F-AB8D-5199F75BEE36}" destId="{768BE09C-B45E-4542-B889-C1D5422EC041}" srcOrd="8" destOrd="0" parTransId="{02149ABB-D374-4791-AC2C-46B7096286A0}" sibTransId="{F01ABA42-77D4-4C8C-8F26-F4245F8446FE}"/>
    <dgm:cxn modelId="{53E56D3D-9EC9-4D82-BB13-1E6E7DA1364D}" type="presOf" srcId="{768BE09C-B45E-4542-B889-C1D5422EC041}" destId="{6A6D66C7-FF07-4B1D-AB80-4D06E840CF30}" srcOrd="0" destOrd="0" presId="urn:microsoft.com/office/officeart/2005/8/layout/default#1"/>
    <dgm:cxn modelId="{EE5D8809-6406-4931-A3CD-1C50BACEE228}" srcId="{6063F924-142A-4E2F-AB8D-5199F75BEE36}" destId="{F8EEC48D-588A-41B7-BDC3-B1751F60BEFA}" srcOrd="1" destOrd="0" parTransId="{C527B026-71F8-4065-999D-4F7813CFDEBF}" sibTransId="{3155DCBF-4D35-4D7D-BDD0-FAC24FEAFB5D}"/>
    <dgm:cxn modelId="{3F2A4084-7B1E-43F2-B862-8BB0DA824D76}" type="presOf" srcId="{6063F924-142A-4E2F-AB8D-5199F75BEE36}" destId="{01C02E0D-7B53-4787-A505-9B708554F18C}" srcOrd="0" destOrd="0" presId="urn:microsoft.com/office/officeart/2005/8/layout/default#1"/>
    <dgm:cxn modelId="{53FA5AF3-0F67-41E0-9BCD-DC1EFC8073B8}" type="presOf" srcId="{91B33E28-0767-463A-A909-71962AC5D24A}" destId="{912EA9E5-B7D5-4D4F-A292-6B30534D4CA2}" srcOrd="0" destOrd="0" presId="urn:microsoft.com/office/officeart/2005/8/layout/default#1"/>
    <dgm:cxn modelId="{64B6FF7A-C434-4CFF-AF17-FA956F9C56C2}" srcId="{6063F924-142A-4E2F-AB8D-5199F75BEE36}" destId="{B74C588F-D617-46A6-B439-C54FD7FA94AE}" srcOrd="4" destOrd="0" parTransId="{AE3C6E1E-3909-4215-8DFF-329DAF5C1EB4}" sibTransId="{7E87410D-2BAE-460E-8116-8D08D2F63FF5}"/>
    <dgm:cxn modelId="{D10ECE44-6F6A-41D4-85F2-1BF82C0CCEC6}" type="presOf" srcId="{975F76F4-C544-464E-8227-03E07D9C0C97}" destId="{936C24F5-4475-48B8-AD78-99B9CF375527}" srcOrd="0" destOrd="0" presId="urn:microsoft.com/office/officeart/2005/8/layout/default#1"/>
    <dgm:cxn modelId="{011EA81C-E595-46CA-A665-81E70822A9CD}" type="presOf" srcId="{52863FA3-BAB9-45A2-B134-2F68993191BA}" destId="{D576F05B-D603-4720-BE3F-1A9E75EAB897}" srcOrd="0" destOrd="0" presId="urn:microsoft.com/office/officeart/2005/8/layout/default#1"/>
    <dgm:cxn modelId="{F0D8F56A-9302-4BB2-BF92-95E57A0DC0EF}" type="presOf" srcId="{311E70BF-7D68-4D9A-B9FC-F96F26B68BB6}" destId="{BBC80088-0D2C-4CF4-B8B2-D91B188CACF3}" srcOrd="0" destOrd="0" presId="urn:microsoft.com/office/officeart/2005/8/layout/default#1"/>
    <dgm:cxn modelId="{8AC2408A-7D53-4E84-A3E9-EB87E2A94DC4}" type="presOf" srcId="{F8EEC48D-588A-41B7-BDC3-B1751F60BEFA}" destId="{FCC220CF-225F-4066-A078-8E113B45C51A}" srcOrd="0" destOrd="0" presId="urn:microsoft.com/office/officeart/2005/8/layout/default#1"/>
    <dgm:cxn modelId="{43DE920C-9E27-4F31-9084-4DC53D71ABBF}" srcId="{6063F924-142A-4E2F-AB8D-5199F75BEE36}" destId="{AF46B839-4F96-4EB4-A9BD-B3B3D73C10C6}" srcOrd="7" destOrd="0" parTransId="{FDC977BA-9207-41FB-B496-A4F46B6404C0}" sibTransId="{CBC1C3A3-355E-434D-9270-162AFFE40D28}"/>
    <dgm:cxn modelId="{DCD06F6A-5C8A-4E3A-9BE2-BA3CE8C74DC8}" srcId="{6063F924-142A-4E2F-AB8D-5199F75BEE36}" destId="{91B33E28-0767-463A-A909-71962AC5D24A}" srcOrd="0" destOrd="0" parTransId="{10CDEBEC-A7AC-4DCB-819D-E7C05F63E83E}" sibTransId="{FD2B8A41-CD8C-406D-99DC-CFA0481C365A}"/>
    <dgm:cxn modelId="{572027A2-38B4-48FB-AB66-0DF89165811D}" type="presOf" srcId="{AF46B839-4F96-4EB4-A9BD-B3B3D73C10C6}" destId="{DA81692D-7959-413D-9338-3AE6B7EE000C}" srcOrd="0" destOrd="0" presId="urn:microsoft.com/office/officeart/2005/8/layout/default#1"/>
    <dgm:cxn modelId="{0A92802C-DC44-4481-B8FC-BEB356C8323D}" srcId="{6063F924-142A-4E2F-AB8D-5199F75BEE36}" destId="{311E70BF-7D68-4D9A-B9FC-F96F26B68BB6}" srcOrd="5" destOrd="0" parTransId="{84FBFC43-AD06-4324-9D35-F89F246669B8}" sibTransId="{50266369-EC0C-42B2-B772-5554573CF593}"/>
    <dgm:cxn modelId="{91A12A20-2966-4E70-9506-2C0ED1831AE4}" srcId="{6063F924-142A-4E2F-AB8D-5199F75BEE36}" destId="{975F76F4-C544-464E-8227-03E07D9C0C97}" srcOrd="6" destOrd="0" parTransId="{E4DB873B-0F5D-44E3-9996-B78503E3BFF5}" sibTransId="{E1AD62CB-F144-4697-BA93-9A34D1E82BF4}"/>
    <dgm:cxn modelId="{6D818915-1A21-42E2-BE60-C139D716DE10}" type="presOf" srcId="{B74C588F-D617-46A6-B439-C54FD7FA94AE}" destId="{76765559-F471-4505-B5C8-5F34189B2B4C}" srcOrd="0" destOrd="0" presId="urn:microsoft.com/office/officeart/2005/8/layout/default#1"/>
    <dgm:cxn modelId="{10B45698-BBE0-4D5F-ACF0-FAD6F2227DAD}" type="presParOf" srcId="{01C02E0D-7B53-4787-A505-9B708554F18C}" destId="{912EA9E5-B7D5-4D4F-A292-6B30534D4CA2}" srcOrd="0" destOrd="0" presId="urn:microsoft.com/office/officeart/2005/8/layout/default#1"/>
    <dgm:cxn modelId="{24CD6096-394C-4632-A9F6-4C68D0433C94}" type="presParOf" srcId="{01C02E0D-7B53-4787-A505-9B708554F18C}" destId="{57519335-A8B1-4AE1-8FD1-F271A87B8A43}" srcOrd="1" destOrd="0" presId="urn:microsoft.com/office/officeart/2005/8/layout/default#1"/>
    <dgm:cxn modelId="{BB16B3BF-5E5C-424B-82AF-BAA2D0E7DC3A}" type="presParOf" srcId="{01C02E0D-7B53-4787-A505-9B708554F18C}" destId="{FCC220CF-225F-4066-A078-8E113B45C51A}" srcOrd="2" destOrd="0" presId="urn:microsoft.com/office/officeart/2005/8/layout/default#1"/>
    <dgm:cxn modelId="{3446E36D-5659-47D0-B814-B8945658EAC4}" type="presParOf" srcId="{01C02E0D-7B53-4787-A505-9B708554F18C}" destId="{4D7627C6-71C5-41C6-8D7B-5228B286C17B}" srcOrd="3" destOrd="0" presId="urn:microsoft.com/office/officeart/2005/8/layout/default#1"/>
    <dgm:cxn modelId="{A3CC9047-A0A4-4EFE-8ECB-7A12F3E6117B}" type="presParOf" srcId="{01C02E0D-7B53-4787-A505-9B708554F18C}" destId="{D576F05B-D603-4720-BE3F-1A9E75EAB897}" srcOrd="4" destOrd="0" presId="urn:microsoft.com/office/officeart/2005/8/layout/default#1"/>
    <dgm:cxn modelId="{E0F4D155-109B-4EC6-896E-350820762962}" type="presParOf" srcId="{01C02E0D-7B53-4787-A505-9B708554F18C}" destId="{8C3E9721-D0C1-4E31-98A3-26FCA2D378F2}" srcOrd="5" destOrd="0" presId="urn:microsoft.com/office/officeart/2005/8/layout/default#1"/>
    <dgm:cxn modelId="{7EE5B690-02D2-4C28-8178-3595DB6C96A1}" type="presParOf" srcId="{01C02E0D-7B53-4787-A505-9B708554F18C}" destId="{4EB2D19B-35A4-49C6-9533-404F169E72AD}" srcOrd="6" destOrd="0" presId="urn:microsoft.com/office/officeart/2005/8/layout/default#1"/>
    <dgm:cxn modelId="{A737415D-D3A9-4B58-86B7-8CCE74654E56}" type="presParOf" srcId="{01C02E0D-7B53-4787-A505-9B708554F18C}" destId="{350E87DB-901A-435E-A75E-7774B0EA040E}" srcOrd="7" destOrd="0" presId="urn:microsoft.com/office/officeart/2005/8/layout/default#1"/>
    <dgm:cxn modelId="{3080FCCC-1E07-4E1C-8ABE-F6C6A565ECC4}" type="presParOf" srcId="{01C02E0D-7B53-4787-A505-9B708554F18C}" destId="{76765559-F471-4505-B5C8-5F34189B2B4C}" srcOrd="8" destOrd="0" presId="urn:microsoft.com/office/officeart/2005/8/layout/default#1"/>
    <dgm:cxn modelId="{EC61FD88-70B8-4E3A-BE1E-BCE899307F7C}" type="presParOf" srcId="{01C02E0D-7B53-4787-A505-9B708554F18C}" destId="{863735BE-446C-4216-8ABB-52AE5BFD790D}" srcOrd="9" destOrd="0" presId="urn:microsoft.com/office/officeart/2005/8/layout/default#1"/>
    <dgm:cxn modelId="{604BC283-2A4E-4C10-9BBF-E33E328BA3C2}" type="presParOf" srcId="{01C02E0D-7B53-4787-A505-9B708554F18C}" destId="{BBC80088-0D2C-4CF4-B8B2-D91B188CACF3}" srcOrd="10" destOrd="0" presId="urn:microsoft.com/office/officeart/2005/8/layout/default#1"/>
    <dgm:cxn modelId="{D432730D-6653-48A6-9881-F6C9AB621381}" type="presParOf" srcId="{01C02E0D-7B53-4787-A505-9B708554F18C}" destId="{89324F7F-9237-4255-BA61-F7A664B49EB0}" srcOrd="11" destOrd="0" presId="urn:microsoft.com/office/officeart/2005/8/layout/default#1"/>
    <dgm:cxn modelId="{9B3AA39D-D1D8-4316-AC04-329790B4C111}" type="presParOf" srcId="{01C02E0D-7B53-4787-A505-9B708554F18C}" destId="{936C24F5-4475-48B8-AD78-99B9CF375527}" srcOrd="12" destOrd="0" presId="urn:microsoft.com/office/officeart/2005/8/layout/default#1"/>
    <dgm:cxn modelId="{B5B4F1FE-D111-4709-BC84-2B0D8F1054A5}" type="presParOf" srcId="{01C02E0D-7B53-4787-A505-9B708554F18C}" destId="{F8B36955-97D7-4AD5-985E-8C1A88AA8FD3}" srcOrd="13" destOrd="0" presId="urn:microsoft.com/office/officeart/2005/8/layout/default#1"/>
    <dgm:cxn modelId="{E6909617-70A2-429C-AD7D-8EAC458E4EBF}" type="presParOf" srcId="{01C02E0D-7B53-4787-A505-9B708554F18C}" destId="{DA81692D-7959-413D-9338-3AE6B7EE000C}" srcOrd="14" destOrd="0" presId="urn:microsoft.com/office/officeart/2005/8/layout/default#1"/>
    <dgm:cxn modelId="{6812AF03-6B4E-48CD-8D33-30DC7A68BA0F}" type="presParOf" srcId="{01C02E0D-7B53-4787-A505-9B708554F18C}" destId="{CE2BB548-EA7B-4C3C-8441-31143487BC71}" srcOrd="15" destOrd="0" presId="urn:microsoft.com/office/officeart/2005/8/layout/default#1"/>
    <dgm:cxn modelId="{D74737EF-B317-46AF-80A3-9E47A07E57A3}" type="presParOf" srcId="{01C02E0D-7B53-4787-A505-9B708554F18C}" destId="{6A6D66C7-FF07-4B1D-AB80-4D06E840CF30}" srcOrd="1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B8118B-64EE-DD43-81F5-02033FEE1D50}"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182BC670-220B-E14C-B880-927E825E2132}">
      <dgm:prSet phldrT="[Text]"/>
      <dgm:spPr>
        <a:solidFill>
          <a:schemeClr val="accent6">
            <a:lumMod val="75000"/>
          </a:schemeClr>
        </a:solidFill>
      </dgm:spPr>
      <dgm:t>
        <a:bodyPr/>
        <a:lstStyle/>
        <a:p>
          <a:r>
            <a:rPr lang="en-US" dirty="0">
              <a:solidFill>
                <a:schemeClr val="tx1"/>
              </a:solidFill>
            </a:rPr>
            <a:t>Interpersonal</a:t>
          </a:r>
          <a:r>
            <a:rPr lang="en-US" dirty="0"/>
            <a:t> </a:t>
          </a:r>
          <a:r>
            <a:rPr lang="en-US" dirty="0">
              <a:solidFill>
                <a:schemeClr val="tx1"/>
              </a:solidFill>
            </a:rPr>
            <a:t>competencies</a:t>
          </a:r>
        </a:p>
      </dgm:t>
    </dgm:pt>
    <dgm:pt modelId="{CBF076E4-DBF1-904D-B9E7-62AD5E3AD1CD}" type="parTrans" cxnId="{14C4D130-8430-3A41-8A17-47E6BAE2AF46}">
      <dgm:prSet/>
      <dgm:spPr/>
      <dgm:t>
        <a:bodyPr/>
        <a:lstStyle/>
        <a:p>
          <a:endParaRPr lang="en-US"/>
        </a:p>
      </dgm:t>
    </dgm:pt>
    <dgm:pt modelId="{87E1AECC-A748-9A4A-A0A4-047B06C7ACA8}" type="sibTrans" cxnId="{14C4D130-8430-3A41-8A17-47E6BAE2AF46}">
      <dgm:prSet/>
      <dgm:spPr/>
      <dgm:t>
        <a:bodyPr/>
        <a:lstStyle/>
        <a:p>
          <a:endParaRPr lang="en-US"/>
        </a:p>
      </dgm:t>
    </dgm:pt>
    <dgm:pt modelId="{85E41CA3-FB2C-2D4D-ABF3-456AB914ECAA}">
      <dgm:prSet phldrT="[Text]"/>
      <dgm:spPr>
        <a:solidFill>
          <a:schemeClr val="accent6">
            <a:lumMod val="75000"/>
          </a:schemeClr>
        </a:solidFill>
      </dgm:spPr>
      <dgm:t>
        <a:bodyPr/>
        <a:lstStyle/>
        <a:p>
          <a:r>
            <a:rPr lang="en-US" dirty="0">
              <a:solidFill>
                <a:schemeClr val="tx1"/>
              </a:solidFill>
            </a:rPr>
            <a:t>Professional Role</a:t>
          </a:r>
        </a:p>
      </dgm:t>
    </dgm:pt>
    <dgm:pt modelId="{C170590E-3157-8F4F-A6EE-F76BB2BD49F9}" type="parTrans" cxnId="{8C605DE9-2DC0-114A-872C-37CB54CADD55}">
      <dgm:prSet/>
      <dgm:spPr/>
      <dgm:t>
        <a:bodyPr/>
        <a:lstStyle/>
        <a:p>
          <a:endParaRPr lang="en-US"/>
        </a:p>
      </dgm:t>
    </dgm:pt>
    <dgm:pt modelId="{88EE84CA-F4D2-E14D-9EB3-B93481210903}" type="sibTrans" cxnId="{8C605DE9-2DC0-114A-872C-37CB54CADD55}">
      <dgm:prSet/>
      <dgm:spPr/>
      <dgm:t>
        <a:bodyPr/>
        <a:lstStyle/>
        <a:p>
          <a:endParaRPr lang="en-US"/>
        </a:p>
      </dgm:t>
    </dgm:pt>
    <dgm:pt modelId="{4AC73769-5E1C-8B4C-8648-5E416D3565F4}">
      <dgm:prSet phldrT="[Text]"/>
      <dgm:spPr>
        <a:solidFill>
          <a:schemeClr val="accent6">
            <a:lumMod val="75000"/>
          </a:schemeClr>
        </a:solidFill>
      </dgm:spPr>
      <dgm:t>
        <a:bodyPr/>
        <a:lstStyle/>
        <a:p>
          <a:r>
            <a:rPr lang="en-US" dirty="0">
              <a:solidFill>
                <a:schemeClr val="tx1"/>
              </a:solidFill>
            </a:rPr>
            <a:t>Community Integration</a:t>
          </a:r>
        </a:p>
      </dgm:t>
    </dgm:pt>
    <dgm:pt modelId="{64C7221F-6139-644E-AA8C-421778C10286}" type="parTrans" cxnId="{EA4CDE70-229A-4E4C-9120-6DBA132F81F4}">
      <dgm:prSet/>
      <dgm:spPr/>
      <dgm:t>
        <a:bodyPr/>
        <a:lstStyle/>
        <a:p>
          <a:endParaRPr lang="en-US"/>
        </a:p>
      </dgm:t>
    </dgm:pt>
    <dgm:pt modelId="{35A3F986-2CEC-B44E-9876-6C4E956803A9}" type="sibTrans" cxnId="{EA4CDE70-229A-4E4C-9120-6DBA132F81F4}">
      <dgm:prSet/>
      <dgm:spPr/>
      <dgm:t>
        <a:bodyPr/>
        <a:lstStyle/>
        <a:p>
          <a:endParaRPr lang="en-US"/>
        </a:p>
      </dgm:t>
    </dgm:pt>
    <dgm:pt modelId="{39C25643-079A-764A-A761-9BD607668443}">
      <dgm:prSet phldrT="[Text]"/>
      <dgm:spPr>
        <a:solidFill>
          <a:schemeClr val="accent6">
            <a:lumMod val="75000"/>
          </a:schemeClr>
        </a:solidFill>
      </dgm:spPr>
      <dgm:t>
        <a:bodyPr/>
        <a:lstStyle/>
        <a:p>
          <a:r>
            <a:rPr lang="en-US" dirty="0">
              <a:solidFill>
                <a:schemeClr val="tx1"/>
              </a:solidFill>
            </a:rPr>
            <a:t>Assessment, Planning &amp; Outcomes</a:t>
          </a:r>
        </a:p>
      </dgm:t>
    </dgm:pt>
    <dgm:pt modelId="{98B44E34-9497-6C4C-9BE8-3B7155D415E8}" type="parTrans" cxnId="{B8C77566-6F7B-5042-A28E-68D87C42B883}">
      <dgm:prSet/>
      <dgm:spPr/>
      <dgm:t>
        <a:bodyPr/>
        <a:lstStyle/>
        <a:p>
          <a:endParaRPr lang="en-US"/>
        </a:p>
      </dgm:t>
    </dgm:pt>
    <dgm:pt modelId="{B20DC19A-C650-064A-BF98-740B667AD40A}" type="sibTrans" cxnId="{B8C77566-6F7B-5042-A28E-68D87C42B883}">
      <dgm:prSet/>
      <dgm:spPr/>
      <dgm:t>
        <a:bodyPr/>
        <a:lstStyle/>
        <a:p>
          <a:endParaRPr lang="en-US"/>
        </a:p>
      </dgm:t>
    </dgm:pt>
    <dgm:pt modelId="{638342D2-EEE5-1447-922E-326567EB8D9F}">
      <dgm:prSet phldrT="[Text]"/>
      <dgm:spPr>
        <a:solidFill>
          <a:schemeClr val="accent6">
            <a:lumMod val="75000"/>
          </a:schemeClr>
        </a:solidFill>
      </dgm:spPr>
      <dgm:t>
        <a:bodyPr/>
        <a:lstStyle/>
        <a:p>
          <a:r>
            <a:rPr lang="en-US" dirty="0">
              <a:solidFill>
                <a:schemeClr val="tx1"/>
              </a:solidFill>
            </a:rPr>
            <a:t>Strategies for facilitating Resiliency and Recovery</a:t>
          </a:r>
        </a:p>
      </dgm:t>
    </dgm:pt>
    <dgm:pt modelId="{FA656A01-FD43-7F41-B304-79523F15A70D}" type="parTrans" cxnId="{79C12041-DD9C-DE40-9446-4B88E0909376}">
      <dgm:prSet/>
      <dgm:spPr/>
      <dgm:t>
        <a:bodyPr/>
        <a:lstStyle/>
        <a:p>
          <a:endParaRPr lang="en-US"/>
        </a:p>
      </dgm:t>
    </dgm:pt>
    <dgm:pt modelId="{40383EC9-5BBC-8849-8167-8CAE2CF8C31B}" type="sibTrans" cxnId="{79C12041-DD9C-DE40-9446-4B88E0909376}">
      <dgm:prSet/>
      <dgm:spPr/>
      <dgm:t>
        <a:bodyPr/>
        <a:lstStyle/>
        <a:p>
          <a:endParaRPr lang="en-US"/>
        </a:p>
      </dgm:t>
    </dgm:pt>
    <dgm:pt modelId="{F3E41310-869E-F944-AA58-B2A6AB2108FB}">
      <dgm:prSet phldrT="[Text]"/>
      <dgm:spPr>
        <a:solidFill>
          <a:schemeClr val="accent6">
            <a:lumMod val="75000"/>
          </a:schemeClr>
        </a:solidFill>
      </dgm:spPr>
      <dgm:t>
        <a:bodyPr/>
        <a:lstStyle/>
        <a:p>
          <a:r>
            <a:rPr lang="en-US" dirty="0">
              <a:solidFill>
                <a:schemeClr val="tx1"/>
              </a:solidFill>
            </a:rPr>
            <a:t>System competencies</a:t>
          </a:r>
        </a:p>
      </dgm:t>
    </dgm:pt>
    <dgm:pt modelId="{7BC63A6D-39E4-3343-93E6-5E52CDD8FF7D}" type="parTrans" cxnId="{52C5BBDB-5980-AF4B-917E-6C53E55E43B8}">
      <dgm:prSet/>
      <dgm:spPr/>
      <dgm:t>
        <a:bodyPr/>
        <a:lstStyle/>
        <a:p>
          <a:endParaRPr lang="en-US"/>
        </a:p>
      </dgm:t>
    </dgm:pt>
    <dgm:pt modelId="{22ABF061-9490-C64A-A837-23A839423393}" type="sibTrans" cxnId="{52C5BBDB-5980-AF4B-917E-6C53E55E43B8}">
      <dgm:prSet/>
      <dgm:spPr/>
      <dgm:t>
        <a:bodyPr/>
        <a:lstStyle/>
        <a:p>
          <a:endParaRPr lang="en-US"/>
        </a:p>
      </dgm:t>
    </dgm:pt>
    <dgm:pt modelId="{E6D572F4-DE14-EF42-8B48-3A706E143265}">
      <dgm:prSet phldrT="[Text]"/>
      <dgm:spPr>
        <a:solidFill>
          <a:schemeClr val="accent6">
            <a:lumMod val="75000"/>
          </a:schemeClr>
        </a:solidFill>
      </dgm:spPr>
      <dgm:t>
        <a:bodyPr/>
        <a:lstStyle/>
        <a:p>
          <a:r>
            <a:rPr lang="en-US" dirty="0">
              <a:solidFill>
                <a:schemeClr val="tx1"/>
              </a:solidFill>
            </a:rPr>
            <a:t>Supporting Health and Wellness</a:t>
          </a:r>
        </a:p>
      </dgm:t>
    </dgm:pt>
    <dgm:pt modelId="{26A1B223-D03E-8B40-A88A-F75B7F271808}" type="parTrans" cxnId="{DF6CE165-9431-C446-8E96-11787F2083C2}">
      <dgm:prSet/>
      <dgm:spPr/>
      <dgm:t>
        <a:bodyPr/>
        <a:lstStyle/>
        <a:p>
          <a:endParaRPr lang="en-US"/>
        </a:p>
      </dgm:t>
    </dgm:pt>
    <dgm:pt modelId="{96B53AB1-79C6-1047-9521-3C3F8376E746}" type="sibTrans" cxnId="{DF6CE165-9431-C446-8E96-11787F2083C2}">
      <dgm:prSet/>
      <dgm:spPr/>
      <dgm:t>
        <a:bodyPr/>
        <a:lstStyle/>
        <a:p>
          <a:endParaRPr lang="en-US"/>
        </a:p>
      </dgm:t>
    </dgm:pt>
    <dgm:pt modelId="{27B293BA-5037-AD42-AC4F-5D42F9A152CA}">
      <dgm:prSet phldrT="[Text]"/>
      <dgm:spPr>
        <a:solidFill>
          <a:schemeClr val="accent6">
            <a:lumMod val="75000"/>
          </a:schemeClr>
        </a:solidFill>
      </dgm:spPr>
      <dgm:t>
        <a:bodyPr/>
        <a:lstStyle/>
        <a:p>
          <a:r>
            <a:rPr lang="en-US" dirty="0">
              <a:solidFill>
                <a:schemeClr val="tx1"/>
              </a:solidFill>
            </a:rPr>
            <a:t>Transition Aged Youth Services</a:t>
          </a:r>
        </a:p>
      </dgm:t>
    </dgm:pt>
    <dgm:pt modelId="{AD3D254A-1BC8-9E4B-BE72-6052A8564D73}" type="parTrans" cxnId="{49F50F20-3454-7940-8EF3-3660DFFDBAB3}">
      <dgm:prSet/>
      <dgm:spPr/>
      <dgm:t>
        <a:bodyPr/>
        <a:lstStyle/>
        <a:p>
          <a:endParaRPr lang="en-US"/>
        </a:p>
      </dgm:t>
    </dgm:pt>
    <dgm:pt modelId="{B29A246A-0A2F-B842-9505-9DA9455F8069}" type="sibTrans" cxnId="{49F50F20-3454-7940-8EF3-3660DFFDBAB3}">
      <dgm:prSet/>
      <dgm:spPr/>
      <dgm:t>
        <a:bodyPr/>
        <a:lstStyle/>
        <a:p>
          <a:endParaRPr lang="en-US"/>
        </a:p>
      </dgm:t>
    </dgm:pt>
    <dgm:pt modelId="{7F365763-F46D-2E40-B73F-B57F2F022FE8}" type="pres">
      <dgm:prSet presAssocID="{CAB8118B-64EE-DD43-81F5-02033FEE1D50}" presName="diagram" presStyleCnt="0">
        <dgm:presLayoutVars>
          <dgm:dir/>
          <dgm:resizeHandles val="exact"/>
        </dgm:presLayoutVars>
      </dgm:prSet>
      <dgm:spPr/>
      <dgm:t>
        <a:bodyPr/>
        <a:lstStyle/>
        <a:p>
          <a:endParaRPr lang="en-US"/>
        </a:p>
      </dgm:t>
    </dgm:pt>
    <dgm:pt modelId="{0C99C3C9-173E-D743-B03C-408150C6BAC5}" type="pres">
      <dgm:prSet presAssocID="{182BC670-220B-E14C-B880-927E825E2132}" presName="node" presStyleLbl="node1" presStyleIdx="0" presStyleCnt="8" custScaleX="90909" custScaleY="90909" custLinFactNeighborY="20399">
        <dgm:presLayoutVars>
          <dgm:bulletEnabled val="1"/>
        </dgm:presLayoutVars>
      </dgm:prSet>
      <dgm:spPr/>
      <dgm:t>
        <a:bodyPr/>
        <a:lstStyle/>
        <a:p>
          <a:endParaRPr lang="en-US"/>
        </a:p>
      </dgm:t>
    </dgm:pt>
    <dgm:pt modelId="{D549133F-DCD9-6144-AEBB-5135C9E402EC}" type="pres">
      <dgm:prSet presAssocID="{87E1AECC-A748-9A4A-A0A4-047B06C7ACA8}" presName="sibTrans" presStyleCnt="0"/>
      <dgm:spPr/>
    </dgm:pt>
    <dgm:pt modelId="{FAAF303F-9E99-B14E-9FE0-45AE53B83D8E}" type="pres">
      <dgm:prSet presAssocID="{85E41CA3-FB2C-2D4D-ABF3-456AB914ECAA}" presName="node" presStyleLbl="node1" presStyleIdx="1" presStyleCnt="8" custScaleX="90909" custScaleY="90909" custLinFactNeighborY="20399">
        <dgm:presLayoutVars>
          <dgm:bulletEnabled val="1"/>
        </dgm:presLayoutVars>
      </dgm:prSet>
      <dgm:spPr/>
      <dgm:t>
        <a:bodyPr/>
        <a:lstStyle/>
        <a:p>
          <a:endParaRPr lang="en-US"/>
        </a:p>
      </dgm:t>
    </dgm:pt>
    <dgm:pt modelId="{68CA3736-3F24-BF46-9C0E-14892154DC10}" type="pres">
      <dgm:prSet presAssocID="{88EE84CA-F4D2-E14D-9EB3-B93481210903}" presName="sibTrans" presStyleCnt="0"/>
      <dgm:spPr/>
    </dgm:pt>
    <dgm:pt modelId="{6C4B0FE3-B16E-7940-9CB3-BFD04311A88C}" type="pres">
      <dgm:prSet presAssocID="{4AC73769-5E1C-8B4C-8648-5E416D3565F4}" presName="node" presStyleLbl="node1" presStyleIdx="2" presStyleCnt="8" custScaleX="90909" custScaleY="90909" custLinFactNeighborY="20399">
        <dgm:presLayoutVars>
          <dgm:bulletEnabled val="1"/>
        </dgm:presLayoutVars>
      </dgm:prSet>
      <dgm:spPr/>
      <dgm:t>
        <a:bodyPr/>
        <a:lstStyle/>
        <a:p>
          <a:endParaRPr lang="en-US"/>
        </a:p>
      </dgm:t>
    </dgm:pt>
    <dgm:pt modelId="{0C1C2308-E504-B641-B687-23539A3A07B5}" type="pres">
      <dgm:prSet presAssocID="{35A3F986-2CEC-B44E-9876-6C4E956803A9}" presName="sibTrans" presStyleCnt="0"/>
      <dgm:spPr/>
    </dgm:pt>
    <dgm:pt modelId="{0B90AEB0-D456-6D40-A100-52D045B8C754}" type="pres">
      <dgm:prSet presAssocID="{39C25643-079A-764A-A761-9BD607668443}" presName="node" presStyleLbl="node1" presStyleIdx="3" presStyleCnt="8" custScaleX="90909" custScaleY="90909" custLinFactNeighborY="10643">
        <dgm:presLayoutVars>
          <dgm:bulletEnabled val="1"/>
        </dgm:presLayoutVars>
      </dgm:prSet>
      <dgm:spPr/>
      <dgm:t>
        <a:bodyPr/>
        <a:lstStyle/>
        <a:p>
          <a:endParaRPr lang="en-US"/>
        </a:p>
      </dgm:t>
    </dgm:pt>
    <dgm:pt modelId="{37B9B4C0-9659-BD44-8749-E337C01C1002}" type="pres">
      <dgm:prSet presAssocID="{B20DC19A-C650-064A-BF98-740B667AD40A}" presName="sibTrans" presStyleCnt="0"/>
      <dgm:spPr/>
    </dgm:pt>
    <dgm:pt modelId="{25A84DEF-CF7C-9942-85C9-0199C1D03300}" type="pres">
      <dgm:prSet presAssocID="{638342D2-EEE5-1447-922E-326567EB8D9F}" presName="node" presStyleLbl="node1" presStyleIdx="4" presStyleCnt="8" custScaleX="90909" custScaleY="90909" custLinFactNeighborY="10643">
        <dgm:presLayoutVars>
          <dgm:bulletEnabled val="1"/>
        </dgm:presLayoutVars>
      </dgm:prSet>
      <dgm:spPr/>
      <dgm:t>
        <a:bodyPr/>
        <a:lstStyle/>
        <a:p>
          <a:endParaRPr lang="en-US"/>
        </a:p>
      </dgm:t>
    </dgm:pt>
    <dgm:pt modelId="{81AEE433-9E16-214D-8B5C-A147DDA07673}" type="pres">
      <dgm:prSet presAssocID="{40383EC9-5BBC-8849-8167-8CAE2CF8C31B}" presName="sibTrans" presStyleCnt="0"/>
      <dgm:spPr/>
    </dgm:pt>
    <dgm:pt modelId="{270AB93B-DE5C-E54A-B25C-651626F6E460}" type="pres">
      <dgm:prSet presAssocID="{F3E41310-869E-F944-AA58-B2A6AB2108FB}" presName="node" presStyleLbl="node1" presStyleIdx="5" presStyleCnt="8" custScaleX="90909" custScaleY="90909" custLinFactNeighborY="10643">
        <dgm:presLayoutVars>
          <dgm:bulletEnabled val="1"/>
        </dgm:presLayoutVars>
      </dgm:prSet>
      <dgm:spPr/>
      <dgm:t>
        <a:bodyPr/>
        <a:lstStyle/>
        <a:p>
          <a:endParaRPr lang="en-US"/>
        </a:p>
      </dgm:t>
    </dgm:pt>
    <dgm:pt modelId="{AF6D06B5-0A9A-9242-B07A-D0CF92B93BBE}" type="pres">
      <dgm:prSet presAssocID="{22ABF061-9490-C64A-A837-23A839423393}" presName="sibTrans" presStyleCnt="0"/>
      <dgm:spPr/>
    </dgm:pt>
    <dgm:pt modelId="{95622348-CAAD-0847-A848-3FE9390C36D8}" type="pres">
      <dgm:prSet presAssocID="{E6D572F4-DE14-EF42-8B48-3A706E143265}" presName="node" presStyleLbl="node1" presStyleIdx="6" presStyleCnt="8" custScaleX="90909" custScaleY="90909">
        <dgm:presLayoutVars>
          <dgm:bulletEnabled val="1"/>
        </dgm:presLayoutVars>
      </dgm:prSet>
      <dgm:spPr/>
      <dgm:t>
        <a:bodyPr/>
        <a:lstStyle/>
        <a:p>
          <a:endParaRPr lang="en-US"/>
        </a:p>
      </dgm:t>
    </dgm:pt>
    <dgm:pt modelId="{2C50A344-AFDD-6749-91A5-BB2D0B7FFE01}" type="pres">
      <dgm:prSet presAssocID="{96B53AB1-79C6-1047-9521-3C3F8376E746}" presName="sibTrans" presStyleCnt="0"/>
      <dgm:spPr/>
    </dgm:pt>
    <dgm:pt modelId="{16233809-2AF2-934D-9059-AA56A70A4225}" type="pres">
      <dgm:prSet presAssocID="{27B293BA-5037-AD42-AC4F-5D42F9A152CA}" presName="node" presStyleLbl="node1" presStyleIdx="7" presStyleCnt="8" custScaleX="90909" custScaleY="90909">
        <dgm:presLayoutVars>
          <dgm:bulletEnabled val="1"/>
        </dgm:presLayoutVars>
      </dgm:prSet>
      <dgm:spPr/>
      <dgm:t>
        <a:bodyPr/>
        <a:lstStyle/>
        <a:p>
          <a:endParaRPr lang="en-US"/>
        </a:p>
      </dgm:t>
    </dgm:pt>
  </dgm:ptLst>
  <dgm:cxnLst>
    <dgm:cxn modelId="{DD08E659-4F57-AD46-80D9-A8B08305D3EF}" type="presOf" srcId="{4AC73769-5E1C-8B4C-8648-5E416D3565F4}" destId="{6C4B0FE3-B16E-7940-9CB3-BFD04311A88C}" srcOrd="0" destOrd="0" presId="urn:microsoft.com/office/officeart/2005/8/layout/default"/>
    <dgm:cxn modelId="{0321E32F-1EDE-F345-B2F8-8BCE61B7F998}" type="presOf" srcId="{CAB8118B-64EE-DD43-81F5-02033FEE1D50}" destId="{7F365763-F46D-2E40-B73F-B57F2F022FE8}" srcOrd="0" destOrd="0" presId="urn:microsoft.com/office/officeart/2005/8/layout/default"/>
    <dgm:cxn modelId="{B8C77566-6F7B-5042-A28E-68D87C42B883}" srcId="{CAB8118B-64EE-DD43-81F5-02033FEE1D50}" destId="{39C25643-079A-764A-A761-9BD607668443}" srcOrd="3" destOrd="0" parTransId="{98B44E34-9497-6C4C-9BE8-3B7155D415E8}" sibTransId="{B20DC19A-C650-064A-BF98-740B667AD40A}"/>
    <dgm:cxn modelId="{49F50F20-3454-7940-8EF3-3660DFFDBAB3}" srcId="{CAB8118B-64EE-DD43-81F5-02033FEE1D50}" destId="{27B293BA-5037-AD42-AC4F-5D42F9A152CA}" srcOrd="7" destOrd="0" parTransId="{AD3D254A-1BC8-9E4B-BE72-6052A8564D73}" sibTransId="{B29A246A-0A2F-B842-9505-9DA9455F8069}"/>
    <dgm:cxn modelId="{191C614E-1FF5-204A-8215-C38A476F70E4}" type="presOf" srcId="{85E41CA3-FB2C-2D4D-ABF3-456AB914ECAA}" destId="{FAAF303F-9E99-B14E-9FE0-45AE53B83D8E}" srcOrd="0" destOrd="0" presId="urn:microsoft.com/office/officeart/2005/8/layout/default"/>
    <dgm:cxn modelId="{0366E201-8DC0-2745-A364-1BB7421D8009}" type="presOf" srcId="{39C25643-079A-764A-A761-9BD607668443}" destId="{0B90AEB0-D456-6D40-A100-52D045B8C754}" srcOrd="0" destOrd="0" presId="urn:microsoft.com/office/officeart/2005/8/layout/default"/>
    <dgm:cxn modelId="{DF6CE165-9431-C446-8E96-11787F2083C2}" srcId="{CAB8118B-64EE-DD43-81F5-02033FEE1D50}" destId="{E6D572F4-DE14-EF42-8B48-3A706E143265}" srcOrd="6" destOrd="0" parTransId="{26A1B223-D03E-8B40-A88A-F75B7F271808}" sibTransId="{96B53AB1-79C6-1047-9521-3C3F8376E746}"/>
    <dgm:cxn modelId="{BEF21082-8F28-7844-AE16-E9613CCBDA41}" type="presOf" srcId="{638342D2-EEE5-1447-922E-326567EB8D9F}" destId="{25A84DEF-CF7C-9942-85C9-0199C1D03300}" srcOrd="0" destOrd="0" presId="urn:microsoft.com/office/officeart/2005/8/layout/default"/>
    <dgm:cxn modelId="{52C5BBDB-5980-AF4B-917E-6C53E55E43B8}" srcId="{CAB8118B-64EE-DD43-81F5-02033FEE1D50}" destId="{F3E41310-869E-F944-AA58-B2A6AB2108FB}" srcOrd="5" destOrd="0" parTransId="{7BC63A6D-39E4-3343-93E6-5E52CDD8FF7D}" sibTransId="{22ABF061-9490-C64A-A837-23A839423393}"/>
    <dgm:cxn modelId="{79C12041-DD9C-DE40-9446-4B88E0909376}" srcId="{CAB8118B-64EE-DD43-81F5-02033FEE1D50}" destId="{638342D2-EEE5-1447-922E-326567EB8D9F}" srcOrd="4" destOrd="0" parTransId="{FA656A01-FD43-7F41-B304-79523F15A70D}" sibTransId="{40383EC9-5BBC-8849-8167-8CAE2CF8C31B}"/>
    <dgm:cxn modelId="{AF63F3B2-2B40-7F47-BFD9-A5310FA9F423}" type="presOf" srcId="{F3E41310-869E-F944-AA58-B2A6AB2108FB}" destId="{270AB93B-DE5C-E54A-B25C-651626F6E460}" srcOrd="0" destOrd="0" presId="urn:microsoft.com/office/officeart/2005/8/layout/default"/>
    <dgm:cxn modelId="{97BE1907-168D-6446-8698-8BD390B93306}" type="presOf" srcId="{E6D572F4-DE14-EF42-8B48-3A706E143265}" destId="{95622348-CAAD-0847-A848-3FE9390C36D8}" srcOrd="0" destOrd="0" presId="urn:microsoft.com/office/officeart/2005/8/layout/default"/>
    <dgm:cxn modelId="{AC483C76-EBEC-4F49-B2A0-304EAD0A7627}" type="presOf" srcId="{182BC670-220B-E14C-B880-927E825E2132}" destId="{0C99C3C9-173E-D743-B03C-408150C6BAC5}" srcOrd="0" destOrd="0" presId="urn:microsoft.com/office/officeart/2005/8/layout/default"/>
    <dgm:cxn modelId="{EA4CDE70-229A-4E4C-9120-6DBA132F81F4}" srcId="{CAB8118B-64EE-DD43-81F5-02033FEE1D50}" destId="{4AC73769-5E1C-8B4C-8648-5E416D3565F4}" srcOrd="2" destOrd="0" parTransId="{64C7221F-6139-644E-AA8C-421778C10286}" sibTransId="{35A3F986-2CEC-B44E-9876-6C4E956803A9}"/>
    <dgm:cxn modelId="{853599D0-5369-B34E-B4B1-5C72C4DFB807}" type="presOf" srcId="{27B293BA-5037-AD42-AC4F-5D42F9A152CA}" destId="{16233809-2AF2-934D-9059-AA56A70A4225}" srcOrd="0" destOrd="0" presId="urn:microsoft.com/office/officeart/2005/8/layout/default"/>
    <dgm:cxn modelId="{14C4D130-8430-3A41-8A17-47E6BAE2AF46}" srcId="{CAB8118B-64EE-DD43-81F5-02033FEE1D50}" destId="{182BC670-220B-E14C-B880-927E825E2132}" srcOrd="0" destOrd="0" parTransId="{CBF076E4-DBF1-904D-B9E7-62AD5E3AD1CD}" sibTransId="{87E1AECC-A748-9A4A-A0A4-047B06C7ACA8}"/>
    <dgm:cxn modelId="{8C605DE9-2DC0-114A-872C-37CB54CADD55}" srcId="{CAB8118B-64EE-DD43-81F5-02033FEE1D50}" destId="{85E41CA3-FB2C-2D4D-ABF3-456AB914ECAA}" srcOrd="1" destOrd="0" parTransId="{C170590E-3157-8F4F-A6EE-F76BB2BD49F9}" sibTransId="{88EE84CA-F4D2-E14D-9EB3-B93481210903}"/>
    <dgm:cxn modelId="{345D8217-B54D-EA4F-BCE8-E20D752885B8}" type="presParOf" srcId="{7F365763-F46D-2E40-B73F-B57F2F022FE8}" destId="{0C99C3C9-173E-D743-B03C-408150C6BAC5}" srcOrd="0" destOrd="0" presId="urn:microsoft.com/office/officeart/2005/8/layout/default"/>
    <dgm:cxn modelId="{6E4870F5-BAED-A541-A257-1E8E10F40205}" type="presParOf" srcId="{7F365763-F46D-2E40-B73F-B57F2F022FE8}" destId="{D549133F-DCD9-6144-AEBB-5135C9E402EC}" srcOrd="1" destOrd="0" presId="urn:microsoft.com/office/officeart/2005/8/layout/default"/>
    <dgm:cxn modelId="{58D59FB8-29F5-0944-B32A-B05C611DBC31}" type="presParOf" srcId="{7F365763-F46D-2E40-B73F-B57F2F022FE8}" destId="{FAAF303F-9E99-B14E-9FE0-45AE53B83D8E}" srcOrd="2" destOrd="0" presId="urn:microsoft.com/office/officeart/2005/8/layout/default"/>
    <dgm:cxn modelId="{37B85FA9-C36B-9A48-8221-8C911044E5C7}" type="presParOf" srcId="{7F365763-F46D-2E40-B73F-B57F2F022FE8}" destId="{68CA3736-3F24-BF46-9C0E-14892154DC10}" srcOrd="3" destOrd="0" presId="urn:microsoft.com/office/officeart/2005/8/layout/default"/>
    <dgm:cxn modelId="{6BFF6821-2D84-5B41-8E91-D8E96D2629B8}" type="presParOf" srcId="{7F365763-F46D-2E40-B73F-B57F2F022FE8}" destId="{6C4B0FE3-B16E-7940-9CB3-BFD04311A88C}" srcOrd="4" destOrd="0" presId="urn:microsoft.com/office/officeart/2005/8/layout/default"/>
    <dgm:cxn modelId="{A2175958-40C6-8741-BD8C-36C4BC85FB1A}" type="presParOf" srcId="{7F365763-F46D-2E40-B73F-B57F2F022FE8}" destId="{0C1C2308-E504-B641-B687-23539A3A07B5}" srcOrd="5" destOrd="0" presId="urn:microsoft.com/office/officeart/2005/8/layout/default"/>
    <dgm:cxn modelId="{A70C2D8B-25D9-244B-BF4B-6C8B6F74008C}" type="presParOf" srcId="{7F365763-F46D-2E40-B73F-B57F2F022FE8}" destId="{0B90AEB0-D456-6D40-A100-52D045B8C754}" srcOrd="6" destOrd="0" presId="urn:microsoft.com/office/officeart/2005/8/layout/default"/>
    <dgm:cxn modelId="{D4A693AC-0029-C842-AEEA-6F70CE49AFFA}" type="presParOf" srcId="{7F365763-F46D-2E40-B73F-B57F2F022FE8}" destId="{37B9B4C0-9659-BD44-8749-E337C01C1002}" srcOrd="7" destOrd="0" presId="urn:microsoft.com/office/officeart/2005/8/layout/default"/>
    <dgm:cxn modelId="{CF94065B-A89B-6846-AFB1-0D5630ED4719}" type="presParOf" srcId="{7F365763-F46D-2E40-B73F-B57F2F022FE8}" destId="{25A84DEF-CF7C-9942-85C9-0199C1D03300}" srcOrd="8" destOrd="0" presId="urn:microsoft.com/office/officeart/2005/8/layout/default"/>
    <dgm:cxn modelId="{9F80A38B-4BD8-534E-B525-B218AB61888A}" type="presParOf" srcId="{7F365763-F46D-2E40-B73F-B57F2F022FE8}" destId="{81AEE433-9E16-214D-8B5C-A147DDA07673}" srcOrd="9" destOrd="0" presId="urn:microsoft.com/office/officeart/2005/8/layout/default"/>
    <dgm:cxn modelId="{DE44AF1F-3320-7A4F-ABF8-DDFDCC84C500}" type="presParOf" srcId="{7F365763-F46D-2E40-B73F-B57F2F022FE8}" destId="{270AB93B-DE5C-E54A-B25C-651626F6E460}" srcOrd="10" destOrd="0" presId="urn:microsoft.com/office/officeart/2005/8/layout/default"/>
    <dgm:cxn modelId="{EE263124-50CD-454E-ACDF-B3A6A7468B9C}" type="presParOf" srcId="{7F365763-F46D-2E40-B73F-B57F2F022FE8}" destId="{AF6D06B5-0A9A-9242-B07A-D0CF92B93BBE}" srcOrd="11" destOrd="0" presId="urn:microsoft.com/office/officeart/2005/8/layout/default"/>
    <dgm:cxn modelId="{1C422ECC-420D-A64D-B6D1-9CA384702886}" type="presParOf" srcId="{7F365763-F46D-2E40-B73F-B57F2F022FE8}" destId="{95622348-CAAD-0847-A848-3FE9390C36D8}" srcOrd="12" destOrd="0" presId="urn:microsoft.com/office/officeart/2005/8/layout/default"/>
    <dgm:cxn modelId="{63B3BC27-DF2D-6646-BA5E-F9687C7E7C09}" type="presParOf" srcId="{7F365763-F46D-2E40-B73F-B57F2F022FE8}" destId="{2C50A344-AFDD-6749-91A5-BB2D0B7FFE01}" srcOrd="13" destOrd="0" presId="urn:microsoft.com/office/officeart/2005/8/layout/default"/>
    <dgm:cxn modelId="{A46A5DE2-28DE-4A41-A2A4-4F4EF2A67F0B}" type="presParOf" srcId="{7F365763-F46D-2E40-B73F-B57F2F022FE8}" destId="{16233809-2AF2-934D-9059-AA56A70A4225}"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0906-F717-4B6D-B17A-B1013BDAC882}">
      <dsp:nvSpPr>
        <dsp:cNvPr id="0" name=""/>
        <dsp:cNvSpPr/>
      </dsp:nvSpPr>
      <dsp:spPr>
        <a:xfrm>
          <a:off x="2871259" y="0"/>
          <a:ext cx="4167689" cy="4167689"/>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A942FA-95C2-4DC8-8BDC-12799022BEED}">
      <dsp:nvSpPr>
        <dsp:cNvPr id="0" name=""/>
        <dsp:cNvSpPr/>
      </dsp:nvSpPr>
      <dsp:spPr>
        <a:xfrm>
          <a:off x="1916030" y="419007"/>
          <a:ext cx="6456490" cy="986570"/>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latin typeface="+mn-lt"/>
            </a:rPr>
            <a:t>Fosters the growth and development of a qualified, ethical and culturally diverse workforce</a:t>
          </a:r>
        </a:p>
      </dsp:txBody>
      <dsp:txXfrm>
        <a:off x="1964190" y="467167"/>
        <a:ext cx="6360170" cy="890250"/>
      </dsp:txXfrm>
    </dsp:sp>
    <dsp:sp modelId="{82E85DE6-B78D-4C73-93DA-0C18639FFC82}">
      <dsp:nvSpPr>
        <dsp:cNvPr id="0" name=""/>
        <dsp:cNvSpPr/>
      </dsp:nvSpPr>
      <dsp:spPr>
        <a:xfrm>
          <a:off x="1964697" y="1528898"/>
          <a:ext cx="6359155" cy="986570"/>
        </a:xfrm>
        <a:prstGeom prst="roundRect">
          <a:avLst/>
        </a:prstGeom>
        <a:solidFill>
          <a:schemeClr val="lt1">
            <a:alpha val="90000"/>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latin typeface="+mn-lt"/>
            </a:rPr>
            <a:t>Provides avenues for psych rehab practitioners from a wide variety of educational backgrounds to become certified</a:t>
          </a:r>
        </a:p>
      </dsp:txBody>
      <dsp:txXfrm>
        <a:off x="2012857" y="1577058"/>
        <a:ext cx="6262835" cy="890250"/>
      </dsp:txXfrm>
    </dsp:sp>
    <dsp:sp modelId="{1E7E6A61-7E24-4A1B-B2FE-F56912FF7910}">
      <dsp:nvSpPr>
        <dsp:cNvPr id="0" name=""/>
        <dsp:cNvSpPr/>
      </dsp:nvSpPr>
      <dsp:spPr>
        <a:xfrm>
          <a:off x="1964697" y="2638790"/>
          <a:ext cx="6359155" cy="986570"/>
        </a:xfrm>
        <a:prstGeom prst="round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latin typeface="+mn-lt"/>
            </a:rPr>
            <a:t>Unique in Mental Health. CFRP &amp; CPRP are only credentials available to practitioners with or without post-secondary credential</a:t>
          </a:r>
        </a:p>
      </dsp:txBody>
      <dsp:txXfrm>
        <a:off x="2012857" y="2686950"/>
        <a:ext cx="6262835" cy="890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EA9E5-B7D5-4D4F-A292-6B30534D4CA2}">
      <dsp:nvSpPr>
        <dsp:cNvPr id="0" name=""/>
        <dsp:cNvSpPr/>
      </dsp:nvSpPr>
      <dsp:spPr>
        <a:xfrm rot="20651832">
          <a:off x="51870" y="297139"/>
          <a:ext cx="2045195" cy="1612898"/>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0" kern="1200" dirty="0">
              <a:solidFill>
                <a:schemeClr val="tx1"/>
              </a:solidFill>
              <a:latin typeface="+mj-lt"/>
            </a:rPr>
            <a:t>Recognition by a third party such as OPTUM</a:t>
          </a:r>
        </a:p>
      </dsp:txBody>
      <dsp:txXfrm>
        <a:off x="51870" y="297139"/>
        <a:ext cx="2045195" cy="1612898"/>
      </dsp:txXfrm>
    </dsp:sp>
    <dsp:sp modelId="{FCC220CF-225F-4066-A078-8E113B45C51A}">
      <dsp:nvSpPr>
        <dsp:cNvPr id="0" name=""/>
        <dsp:cNvSpPr/>
      </dsp:nvSpPr>
      <dsp:spPr>
        <a:xfrm rot="732840">
          <a:off x="2250783" y="540832"/>
          <a:ext cx="2045195" cy="1227117"/>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0" kern="1200" dirty="0">
              <a:solidFill>
                <a:schemeClr val="tx1"/>
              </a:solidFill>
              <a:latin typeface="+mj-lt"/>
            </a:rPr>
            <a:t>Enhances professional credibility </a:t>
          </a:r>
        </a:p>
      </dsp:txBody>
      <dsp:txXfrm>
        <a:off x="2250783" y="540832"/>
        <a:ext cx="2045195" cy="1227117"/>
      </dsp:txXfrm>
    </dsp:sp>
    <dsp:sp modelId="{D576F05B-D603-4720-BE3F-1A9E75EAB897}">
      <dsp:nvSpPr>
        <dsp:cNvPr id="0" name=""/>
        <dsp:cNvSpPr/>
      </dsp:nvSpPr>
      <dsp:spPr>
        <a:xfrm rot="21088056">
          <a:off x="4500498" y="540832"/>
          <a:ext cx="2045195" cy="1227117"/>
        </a:xfrm>
        <a:prstGeom prst="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0" kern="1200" dirty="0">
              <a:solidFill>
                <a:schemeClr val="tx1"/>
              </a:solidFill>
              <a:latin typeface="+mj-lt"/>
            </a:rPr>
            <a:t>Enhances feelings of personal accomplishment and satisfaction</a:t>
          </a:r>
        </a:p>
      </dsp:txBody>
      <dsp:txXfrm>
        <a:off x="4500498" y="540832"/>
        <a:ext cx="2045195" cy="1227117"/>
      </dsp:txXfrm>
    </dsp:sp>
    <dsp:sp modelId="{4EB2D19B-35A4-49C6-9533-404F169E72AD}">
      <dsp:nvSpPr>
        <dsp:cNvPr id="0" name=""/>
        <dsp:cNvSpPr/>
      </dsp:nvSpPr>
      <dsp:spPr>
        <a:xfrm rot="488011">
          <a:off x="6562792" y="620607"/>
          <a:ext cx="2045195" cy="1227117"/>
        </a:xfrm>
        <a:prstGeom prst="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0" kern="1200" dirty="0">
              <a:solidFill>
                <a:schemeClr val="tx1"/>
              </a:solidFill>
              <a:latin typeface="+mj-lt"/>
            </a:rPr>
            <a:t>Supports continued professional development</a:t>
          </a:r>
        </a:p>
      </dsp:txBody>
      <dsp:txXfrm>
        <a:off x="6562792" y="620607"/>
        <a:ext cx="2045195" cy="1227117"/>
      </dsp:txXfrm>
    </dsp:sp>
    <dsp:sp modelId="{76765559-F471-4505-B5C8-5F34189B2B4C}">
      <dsp:nvSpPr>
        <dsp:cNvPr id="0" name=""/>
        <dsp:cNvSpPr/>
      </dsp:nvSpPr>
      <dsp:spPr>
        <a:xfrm rot="21026965">
          <a:off x="8860222" y="402284"/>
          <a:ext cx="2427545" cy="1570968"/>
        </a:xfrm>
        <a:prstGeom prst="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0" kern="1200" dirty="0">
              <a:solidFill>
                <a:schemeClr val="tx1"/>
              </a:solidFill>
              <a:latin typeface="+mj-lt"/>
            </a:rPr>
            <a:t>Demonstrates a high level of commitment to the field of practice</a:t>
          </a:r>
        </a:p>
      </dsp:txBody>
      <dsp:txXfrm>
        <a:off x="8860222" y="402284"/>
        <a:ext cx="2427545" cy="1570968"/>
      </dsp:txXfrm>
    </dsp:sp>
    <dsp:sp modelId="{BBC80088-0D2C-4CF4-B8B2-D91B188CACF3}">
      <dsp:nvSpPr>
        <dsp:cNvPr id="0" name=""/>
        <dsp:cNvSpPr/>
      </dsp:nvSpPr>
      <dsp:spPr>
        <a:xfrm>
          <a:off x="442360" y="2165360"/>
          <a:ext cx="2722871" cy="1828625"/>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0" kern="1200" dirty="0">
              <a:solidFill>
                <a:schemeClr val="tx1"/>
              </a:solidFill>
              <a:latin typeface="+mj-lt"/>
            </a:rPr>
            <a:t>Demonstrates a certain level of knowledge and skill</a:t>
          </a:r>
        </a:p>
      </dsp:txBody>
      <dsp:txXfrm>
        <a:off x="442360" y="2165360"/>
        <a:ext cx="2722871" cy="1828625"/>
      </dsp:txXfrm>
    </dsp:sp>
    <dsp:sp modelId="{936C24F5-4475-48B8-AD78-99B9CF375527}">
      <dsp:nvSpPr>
        <dsp:cNvPr id="0" name=""/>
        <dsp:cNvSpPr/>
      </dsp:nvSpPr>
      <dsp:spPr>
        <a:xfrm rot="20677037">
          <a:off x="3173719" y="2671233"/>
          <a:ext cx="3117001" cy="860221"/>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0" kern="1200" dirty="0">
              <a:solidFill>
                <a:schemeClr val="tx1"/>
              </a:solidFill>
              <a:latin typeface="+mj-lt"/>
            </a:rPr>
            <a:t>Potential for increased opportunities for career advancement and/or increased earnings</a:t>
          </a:r>
        </a:p>
      </dsp:txBody>
      <dsp:txXfrm>
        <a:off x="3173719" y="2671233"/>
        <a:ext cx="3117001" cy="860221"/>
      </dsp:txXfrm>
    </dsp:sp>
    <dsp:sp modelId="{DA81692D-7959-413D-9338-3AE6B7EE000C}">
      <dsp:nvSpPr>
        <dsp:cNvPr id="0" name=""/>
        <dsp:cNvSpPr/>
      </dsp:nvSpPr>
      <dsp:spPr>
        <a:xfrm rot="21132193">
          <a:off x="6449141" y="2896489"/>
          <a:ext cx="2045195" cy="1117781"/>
        </a:xfrm>
        <a:prstGeom prst="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0" kern="1200" dirty="0">
              <a:solidFill>
                <a:schemeClr val="tx1"/>
              </a:solidFill>
              <a:latin typeface="+mj-lt"/>
            </a:rPr>
            <a:t>Increases and/or validates skills and knowledge</a:t>
          </a:r>
        </a:p>
      </dsp:txBody>
      <dsp:txXfrm>
        <a:off x="6449141" y="2896489"/>
        <a:ext cx="2045195" cy="1117781"/>
      </dsp:txXfrm>
    </dsp:sp>
    <dsp:sp modelId="{6A6D66C7-FF07-4B1D-AB80-4D06E840CF30}">
      <dsp:nvSpPr>
        <dsp:cNvPr id="0" name=""/>
        <dsp:cNvSpPr/>
      </dsp:nvSpPr>
      <dsp:spPr>
        <a:xfrm rot="987007">
          <a:off x="8819666" y="2751210"/>
          <a:ext cx="2045195" cy="1227117"/>
        </a:xfrm>
        <a:prstGeom prst="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0" kern="1200" dirty="0">
              <a:solidFill>
                <a:schemeClr val="tx1"/>
              </a:solidFill>
              <a:latin typeface="+mj-lt"/>
            </a:rPr>
            <a:t>Meets employer or governmental requirements</a:t>
          </a:r>
        </a:p>
      </dsp:txBody>
      <dsp:txXfrm>
        <a:off x="8819666" y="2751210"/>
        <a:ext cx="2045195" cy="12271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9C3C9-173E-D743-B03C-408150C6BAC5}">
      <dsp:nvSpPr>
        <dsp:cNvPr id="0" name=""/>
        <dsp:cNvSpPr/>
      </dsp:nvSpPr>
      <dsp:spPr>
        <a:xfrm>
          <a:off x="927872" y="296000"/>
          <a:ext cx="2192439" cy="1315463"/>
        </a:xfrm>
        <a:prstGeom prst="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solidFill>
                <a:schemeClr val="tx1"/>
              </a:solidFill>
            </a:rPr>
            <a:t>Interpersonal</a:t>
          </a:r>
          <a:r>
            <a:rPr lang="en-US" sz="2000" kern="1200" dirty="0"/>
            <a:t> </a:t>
          </a:r>
          <a:r>
            <a:rPr lang="en-US" sz="2000" kern="1200" dirty="0">
              <a:solidFill>
                <a:schemeClr val="tx1"/>
              </a:solidFill>
            </a:rPr>
            <a:t>competencies</a:t>
          </a:r>
        </a:p>
      </dsp:txBody>
      <dsp:txXfrm>
        <a:off x="927872" y="296000"/>
        <a:ext cx="2192439" cy="1315463"/>
      </dsp:txXfrm>
    </dsp:sp>
    <dsp:sp modelId="{FAAF303F-9E99-B14E-9FE0-45AE53B83D8E}">
      <dsp:nvSpPr>
        <dsp:cNvPr id="0" name=""/>
        <dsp:cNvSpPr/>
      </dsp:nvSpPr>
      <dsp:spPr>
        <a:xfrm>
          <a:off x="3361480" y="296000"/>
          <a:ext cx="2192439" cy="1315463"/>
        </a:xfrm>
        <a:prstGeom prst="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solidFill>
                <a:schemeClr val="tx1"/>
              </a:solidFill>
            </a:rPr>
            <a:t>Professional Role</a:t>
          </a:r>
        </a:p>
      </dsp:txBody>
      <dsp:txXfrm>
        <a:off x="3361480" y="296000"/>
        <a:ext cx="2192439" cy="1315463"/>
      </dsp:txXfrm>
    </dsp:sp>
    <dsp:sp modelId="{6C4B0FE3-B16E-7940-9CB3-BFD04311A88C}">
      <dsp:nvSpPr>
        <dsp:cNvPr id="0" name=""/>
        <dsp:cNvSpPr/>
      </dsp:nvSpPr>
      <dsp:spPr>
        <a:xfrm>
          <a:off x="5795088" y="296000"/>
          <a:ext cx="2192439" cy="1315463"/>
        </a:xfrm>
        <a:prstGeom prst="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solidFill>
                <a:schemeClr val="tx1"/>
              </a:solidFill>
            </a:rPr>
            <a:t>Community Integration</a:t>
          </a:r>
        </a:p>
      </dsp:txBody>
      <dsp:txXfrm>
        <a:off x="5795088" y="296000"/>
        <a:ext cx="2192439" cy="1315463"/>
      </dsp:txXfrm>
    </dsp:sp>
    <dsp:sp modelId="{0B90AEB0-D456-6D40-A100-52D045B8C754}">
      <dsp:nvSpPr>
        <dsp:cNvPr id="0" name=""/>
        <dsp:cNvSpPr/>
      </dsp:nvSpPr>
      <dsp:spPr>
        <a:xfrm>
          <a:off x="927872" y="1711462"/>
          <a:ext cx="2192439" cy="1315463"/>
        </a:xfrm>
        <a:prstGeom prst="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solidFill>
                <a:schemeClr val="tx1"/>
              </a:solidFill>
            </a:rPr>
            <a:t>Assessment, Planning &amp; Outcomes</a:t>
          </a:r>
        </a:p>
      </dsp:txBody>
      <dsp:txXfrm>
        <a:off x="927872" y="1711462"/>
        <a:ext cx="2192439" cy="1315463"/>
      </dsp:txXfrm>
    </dsp:sp>
    <dsp:sp modelId="{25A84DEF-CF7C-9942-85C9-0199C1D03300}">
      <dsp:nvSpPr>
        <dsp:cNvPr id="0" name=""/>
        <dsp:cNvSpPr/>
      </dsp:nvSpPr>
      <dsp:spPr>
        <a:xfrm>
          <a:off x="3361480" y="1711462"/>
          <a:ext cx="2192439" cy="1315463"/>
        </a:xfrm>
        <a:prstGeom prst="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solidFill>
                <a:schemeClr val="tx1"/>
              </a:solidFill>
            </a:rPr>
            <a:t>Strategies for facilitating Resiliency and Recovery</a:t>
          </a:r>
        </a:p>
      </dsp:txBody>
      <dsp:txXfrm>
        <a:off x="3361480" y="1711462"/>
        <a:ext cx="2192439" cy="1315463"/>
      </dsp:txXfrm>
    </dsp:sp>
    <dsp:sp modelId="{270AB93B-DE5C-E54A-B25C-651626F6E460}">
      <dsp:nvSpPr>
        <dsp:cNvPr id="0" name=""/>
        <dsp:cNvSpPr/>
      </dsp:nvSpPr>
      <dsp:spPr>
        <a:xfrm>
          <a:off x="5795088" y="1711462"/>
          <a:ext cx="2192439" cy="1315463"/>
        </a:xfrm>
        <a:prstGeom prst="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solidFill>
                <a:schemeClr val="tx1"/>
              </a:solidFill>
            </a:rPr>
            <a:t>System competencies</a:t>
          </a:r>
        </a:p>
      </dsp:txBody>
      <dsp:txXfrm>
        <a:off x="5795088" y="1711462"/>
        <a:ext cx="2192439" cy="1315463"/>
      </dsp:txXfrm>
    </dsp:sp>
    <dsp:sp modelId="{95622348-CAAD-0847-A848-3FE9390C36D8}">
      <dsp:nvSpPr>
        <dsp:cNvPr id="0" name=""/>
        <dsp:cNvSpPr/>
      </dsp:nvSpPr>
      <dsp:spPr>
        <a:xfrm>
          <a:off x="2144676" y="3114088"/>
          <a:ext cx="2192439" cy="1315463"/>
        </a:xfrm>
        <a:prstGeom prst="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solidFill>
                <a:schemeClr val="tx1"/>
              </a:solidFill>
            </a:rPr>
            <a:t>Supporting Health and Wellness</a:t>
          </a:r>
        </a:p>
      </dsp:txBody>
      <dsp:txXfrm>
        <a:off x="2144676" y="3114088"/>
        <a:ext cx="2192439" cy="1315463"/>
      </dsp:txXfrm>
    </dsp:sp>
    <dsp:sp modelId="{16233809-2AF2-934D-9059-AA56A70A4225}">
      <dsp:nvSpPr>
        <dsp:cNvPr id="0" name=""/>
        <dsp:cNvSpPr/>
      </dsp:nvSpPr>
      <dsp:spPr>
        <a:xfrm>
          <a:off x="4578284" y="3114088"/>
          <a:ext cx="2192439" cy="1315463"/>
        </a:xfrm>
        <a:prstGeom prst="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solidFill>
                <a:schemeClr val="tx1"/>
              </a:solidFill>
            </a:rPr>
            <a:t>Transition Aged Youth Services</a:t>
          </a:r>
        </a:p>
      </dsp:txBody>
      <dsp:txXfrm>
        <a:off x="4578284" y="3114088"/>
        <a:ext cx="2192439" cy="131546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9D431C-E14C-7145-8728-CF15D1FC66C1}" type="datetimeFigureOut">
              <a:rPr lang="en-US" smtClean="0"/>
              <a:t>5/10/2018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1CA268-B0FD-084F-AAAD-3709E8995D29}" type="slidenum">
              <a:rPr lang="en-US" smtClean="0"/>
              <a:t>‹#›</a:t>
            </a:fld>
            <a:endParaRPr lang="en-US"/>
          </a:p>
        </p:txBody>
      </p:sp>
    </p:spTree>
    <p:extLst>
      <p:ext uri="{BB962C8B-B14F-4D97-AF65-F5344CB8AC3E}">
        <p14:creationId xmlns:p14="http://schemas.microsoft.com/office/powerpoint/2010/main" val="3693845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Certification states you were trained but doesn’t demonstrate you actually have the knowledge and skills.  Credential tests your knowledge and skills to demonstrate you are qualified.  </a:t>
            </a:r>
          </a:p>
        </p:txBody>
      </p:sp>
      <p:sp>
        <p:nvSpPr>
          <p:cNvPr id="4" name="Slide Number Placeholder 3"/>
          <p:cNvSpPr>
            <a:spLocks noGrp="1"/>
          </p:cNvSpPr>
          <p:nvPr>
            <p:ph type="sldNum" sz="quarter" idx="10"/>
          </p:nvPr>
        </p:nvSpPr>
        <p:spPr/>
        <p:txBody>
          <a:bodyPr/>
          <a:lstStyle/>
          <a:p>
            <a:fld id="{A21CA268-B0FD-084F-AAAD-3709E8995D29}" type="slidenum">
              <a:rPr lang="en-US" smtClean="0"/>
              <a:t>9</a:t>
            </a:fld>
            <a:endParaRPr lang="en-US"/>
          </a:p>
        </p:txBody>
      </p:sp>
    </p:spTree>
    <p:extLst>
      <p:ext uri="{BB962C8B-B14F-4D97-AF65-F5344CB8AC3E}">
        <p14:creationId xmlns:p14="http://schemas.microsoft.com/office/powerpoint/2010/main" val="366992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5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E777E3-4BC2-3F48-9C8B-76AAF13D3206}" type="datetime1">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3040891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52F498-DD0D-434C-A398-BD5AA2CD5C4E}" type="datetime1">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3962727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63"/>
            <a:ext cx="36576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274663"/>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6F879B-0BFC-2049-862B-43A890CAD293}" type="datetime1">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120103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3346E3-D0AC-2644-BF1F-F2B2C5741482}" type="datetime1">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1265789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2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E5AAC7-EF4B-2C4A-B61C-E09C3C645E6C}" type="datetime1">
              <a:rPr lang="en-US" smtClean="0"/>
              <a:t>5/10/2018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94520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62831D-5D90-E944-ADBA-523C75EFA89A}" type="datetime1">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329910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8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8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CCF805-8BB5-4A44-99E8-19DD9DA48F8C}" type="datetime1">
              <a:rPr lang="en-US" smtClean="0"/>
              <a:t>5/10/2018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3135881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971A77-3D64-DE46-9567-3619CD7C6491}" type="datetime1">
              <a:rPr lang="en-US" smtClean="0"/>
              <a:t>5/10/2018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77083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7B9BA-906D-F046-A2FC-7936F30F9988}" type="datetime1">
              <a:rPr lang="en-US" smtClean="0"/>
              <a:t>5/10/2018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190171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7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90C1BF-470B-7948-AE2B-EA2D8D3B3F18}" type="datetime1">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1197621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919F38-D816-9B41-B08F-293060A0DFE0}" type="datetime1">
              <a:rPr lang="en-US" smtClean="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52299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7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7AFA8-9903-3245-89E1-3087DBF911FE}" type="datetime1">
              <a:rPr lang="en-US" smtClean="0"/>
              <a:t>5/10/2018</a:t>
            </a:fld>
            <a:endParaRPr lang="en-US" dirty="0"/>
          </a:p>
        </p:txBody>
      </p:sp>
      <p:sp>
        <p:nvSpPr>
          <p:cNvPr id="5" name="Footer Placeholder 4"/>
          <p:cNvSpPr>
            <a:spLocks noGrp="1"/>
          </p:cNvSpPr>
          <p:nvPr>
            <p:ph type="ftr" sz="quarter" idx="3"/>
          </p:nvPr>
        </p:nvSpPr>
        <p:spPr>
          <a:xfrm>
            <a:off x="4165600" y="635637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7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D2B3B-882E-40F3-A32F-6DD516915044}"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 y="-1"/>
            <a:ext cx="12201895" cy="1232899"/>
          </a:xfrm>
          <a:prstGeom prst="rect">
            <a:avLst/>
          </a:prstGeom>
        </p:spPr>
      </p:pic>
      <p:sp>
        <p:nvSpPr>
          <p:cNvPr id="8" name="Rectangle 7"/>
          <p:cNvSpPr/>
          <p:nvPr userDrawn="1"/>
        </p:nvSpPr>
        <p:spPr>
          <a:xfrm>
            <a:off x="0" y="6469380"/>
            <a:ext cx="12192000" cy="388620"/>
          </a:xfrm>
          <a:prstGeom prst="rect">
            <a:avLst/>
          </a:prstGeom>
          <a:ln/>
        </p:spPr>
        <p:style>
          <a:lnRef idx="1">
            <a:schemeClr val="accent2"/>
          </a:lnRef>
          <a:fillRef idx="3">
            <a:schemeClr val="accent2"/>
          </a:fillRef>
          <a:effectRef idx="2">
            <a:schemeClr val="accent2"/>
          </a:effectRef>
          <a:fontRef idx="minor">
            <a:schemeClr val="lt1"/>
          </a:fontRef>
        </p:style>
        <p:txBody>
          <a:bodyPr wrap="none" tIns="411480" bIns="36576" rtlCol="0" anchor="b"/>
          <a:lstStyle/>
          <a:p>
            <a:pPr algn="r"/>
            <a:r>
              <a:rPr lang="en-US" sz="2000" dirty="0">
                <a:solidFill>
                  <a:schemeClr val="bg1"/>
                </a:solidFill>
                <a:latin typeface="Glober xBold Italic" pitchFamily="50" charset="0"/>
              </a:rPr>
              <a:t>Promoting Wellness</a:t>
            </a:r>
            <a:r>
              <a:rPr lang="en-US" sz="2000" baseline="0" dirty="0">
                <a:solidFill>
                  <a:schemeClr val="bg1"/>
                </a:solidFill>
                <a:latin typeface="Glober xBold Italic" pitchFamily="50" charset="0"/>
              </a:rPr>
              <a:t> and Recovery</a:t>
            </a:r>
            <a:endParaRPr lang="en-US" sz="2000" dirty="0">
              <a:solidFill>
                <a:schemeClr val="bg1"/>
              </a:solidFill>
              <a:latin typeface="Glober xBold Italic" pitchFamily="50" charset="0"/>
            </a:endParaRPr>
          </a:p>
        </p:txBody>
      </p:sp>
      <p:sp>
        <p:nvSpPr>
          <p:cNvPr id="9" name="TextBox 8"/>
          <p:cNvSpPr txBox="1"/>
          <p:nvPr userDrawn="1"/>
        </p:nvSpPr>
        <p:spPr>
          <a:xfrm>
            <a:off x="14517" y="6494417"/>
            <a:ext cx="4693914" cy="400110"/>
          </a:xfrm>
          <a:prstGeom prst="rect">
            <a:avLst/>
          </a:prstGeom>
          <a:noFill/>
        </p:spPr>
        <p:txBody>
          <a:bodyPr wrap="none" rtlCol="0">
            <a:spAutoFit/>
          </a:bodyPr>
          <a:lstStyle/>
          <a:p>
            <a:r>
              <a:rPr lang="en-US" sz="2000" dirty="0">
                <a:solidFill>
                  <a:schemeClr val="bg1"/>
                </a:solidFill>
                <a:latin typeface="Glober xBold Italic" pitchFamily="50" charset="0"/>
              </a:rPr>
              <a:t>www.psychrehabassociation.org</a:t>
            </a:r>
          </a:p>
        </p:txBody>
      </p:sp>
    </p:spTree>
    <p:extLst>
      <p:ext uri="{BB962C8B-B14F-4D97-AF65-F5344CB8AC3E}">
        <p14:creationId xmlns:p14="http://schemas.microsoft.com/office/powerpoint/2010/main" val="269556960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7551" y="1323992"/>
            <a:ext cx="7171449" cy="873108"/>
          </a:xfrm>
        </p:spPr>
        <p:txBody>
          <a:bodyPr>
            <a:normAutofit/>
          </a:bodyPr>
          <a:lstStyle/>
          <a:p>
            <a:pPr algn="just"/>
            <a:r>
              <a:rPr lang="en-US" dirty="0"/>
              <a:t>Children’s Skills Building/CBRS</a:t>
            </a:r>
            <a:endParaRPr lang="en-US" dirty="0">
              <a:solidFill>
                <a:srgbClr val="164075"/>
              </a:solidFill>
            </a:endParaRPr>
          </a:p>
        </p:txBody>
      </p:sp>
      <p:sp>
        <p:nvSpPr>
          <p:cNvPr id="3" name="Subtitle 2"/>
          <p:cNvSpPr>
            <a:spLocks noGrp="1"/>
          </p:cNvSpPr>
          <p:nvPr>
            <p:ph type="subTitle" idx="1"/>
          </p:nvPr>
        </p:nvSpPr>
        <p:spPr>
          <a:xfrm>
            <a:off x="6" y="6179400"/>
            <a:ext cx="12191999" cy="446559"/>
          </a:xfrm>
        </p:spPr>
        <p:txBody>
          <a:bodyPr>
            <a:normAutofit/>
          </a:bodyPr>
          <a:lstStyle/>
          <a:p>
            <a:r>
              <a:rPr lang="en-US" sz="1600" dirty="0">
                <a:solidFill>
                  <a:schemeClr val="tx1"/>
                </a:solidFill>
              </a:rPr>
              <a:t>© 2017-2021, Psychiatric Rehabilitation Foundation.  All rights reserved</a:t>
            </a:r>
            <a:r>
              <a:rPr lang="en-US" sz="1600" dirty="0">
                <a:solidFill>
                  <a:schemeClr val="tx1"/>
                </a:solidFill>
                <a:latin typeface="Bodoni MT" panose="02070603080606020203" pitchFamily="18" charset="0"/>
              </a:rPr>
              <a:t>.</a:t>
            </a:r>
          </a:p>
        </p:txBody>
      </p:sp>
      <p:sp>
        <p:nvSpPr>
          <p:cNvPr id="4" name="Title 1"/>
          <p:cNvSpPr txBox="1">
            <a:spLocks/>
          </p:cNvSpPr>
          <p:nvPr/>
        </p:nvSpPr>
        <p:spPr>
          <a:xfrm>
            <a:off x="5067298" y="3981793"/>
            <a:ext cx="6972303" cy="1872908"/>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Glober SemiBold" pitchFamily="50" charset="0"/>
                <a:ea typeface="+mj-ea"/>
                <a:cs typeface="+mj-cs"/>
              </a:defRPr>
            </a:lvl1pPr>
          </a:lstStyle>
          <a:p>
            <a:pPr algn="r"/>
            <a:r>
              <a:rPr lang="en-US" sz="2400" dirty="0">
                <a:latin typeface="+mn-lt"/>
              </a:rPr>
              <a:t>An Optum Partnership with </a:t>
            </a:r>
          </a:p>
          <a:p>
            <a:pPr algn="r"/>
            <a:r>
              <a:rPr lang="en-US" sz="2400" dirty="0">
                <a:latin typeface="+mn-lt"/>
              </a:rPr>
              <a:t>Psychiatric Rehabilitation Association</a:t>
            </a:r>
          </a:p>
          <a:p>
            <a:pPr algn="r"/>
            <a:endParaRPr lang="en-US" sz="2400" dirty="0">
              <a:latin typeface="+mn-lt"/>
            </a:endParaRPr>
          </a:p>
          <a:p>
            <a:pPr algn="r"/>
            <a:r>
              <a:rPr lang="en-US" sz="2400" dirty="0">
                <a:latin typeface="+mn-lt"/>
              </a:rPr>
              <a:t>Dori Hutchinson, </a:t>
            </a:r>
            <a:r>
              <a:rPr lang="en-US" sz="2400" dirty="0" err="1">
                <a:latin typeface="+mn-lt"/>
              </a:rPr>
              <a:t>Sc.D</a:t>
            </a:r>
            <a:r>
              <a:rPr lang="en-US" sz="2400" dirty="0">
                <a:latin typeface="+mn-lt"/>
              </a:rPr>
              <a:t>, CPRP, CFRP</a:t>
            </a:r>
          </a:p>
          <a:p>
            <a:pPr algn="r"/>
            <a:r>
              <a:rPr lang="en-US" sz="2400" i="1" dirty="0">
                <a:latin typeface="+mn-lt"/>
              </a:rPr>
              <a:t>Director of Services, The Center for Psychiatric Rehabilitation-Boston University</a:t>
            </a:r>
          </a:p>
          <a:p>
            <a:pPr algn="r"/>
            <a:r>
              <a:rPr lang="en-US" sz="2400" i="1" dirty="0">
                <a:latin typeface="+mn-lt"/>
              </a:rPr>
              <a:t>Chair, Psychiatric Rehabilitation Foundation of PRA</a:t>
            </a:r>
          </a:p>
          <a:p>
            <a:pPr algn="r"/>
            <a:endParaRPr lang="en-US" sz="4000" dirty="0">
              <a:latin typeface="+mn-l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98" y="1669776"/>
            <a:ext cx="6112485" cy="3036776"/>
          </a:xfrm>
          <a:prstGeom prst="rect">
            <a:avLst/>
          </a:prstGeom>
        </p:spPr>
      </p:pic>
      <p:sp>
        <p:nvSpPr>
          <p:cNvPr id="6" name="Footer Placeholder 5">
            <a:extLst>
              <a:ext uri="{FF2B5EF4-FFF2-40B4-BE49-F238E27FC236}">
                <a16:creationId xmlns="" xmlns:a16="http://schemas.microsoft.com/office/drawing/2014/main" id="{32FF371E-0172-5C41-9339-2BE42F8A88A1}"/>
              </a:ext>
            </a:extLst>
          </p:cNvPr>
          <p:cNvSpPr>
            <a:spLocks noGrp="1"/>
          </p:cNvSpPr>
          <p:nvPr>
            <p:ph type="ftr" sz="quarter" idx="11"/>
          </p:nvPr>
        </p:nvSpPr>
        <p:spPr/>
        <p:txBody>
          <a:bodyPr/>
          <a:lstStyle/>
          <a:p>
            <a:r>
              <a:rPr lang="en-US" dirty="0">
                <a:solidFill>
                  <a:schemeClr val="tx1"/>
                </a:solidFill>
              </a:rPr>
              <a:t>1</a:t>
            </a:r>
          </a:p>
        </p:txBody>
      </p:sp>
    </p:spTree>
    <p:extLst>
      <p:ext uri="{BB962C8B-B14F-4D97-AF65-F5344CB8AC3E}">
        <p14:creationId xmlns:p14="http://schemas.microsoft.com/office/powerpoint/2010/main" val="1049758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533A85-9E2A-7C4D-8DFB-0F72464469E2}"/>
              </a:ext>
            </a:extLst>
          </p:cNvPr>
          <p:cNvSpPr>
            <a:spLocks noGrp="1"/>
          </p:cNvSpPr>
          <p:nvPr>
            <p:ph type="title"/>
          </p:nvPr>
        </p:nvSpPr>
        <p:spPr>
          <a:xfrm>
            <a:off x="1219202" y="1168400"/>
            <a:ext cx="9143997" cy="850900"/>
          </a:xfrm>
        </p:spPr>
        <p:txBody>
          <a:bodyPr>
            <a:normAutofit/>
          </a:bodyPr>
          <a:lstStyle/>
          <a:p>
            <a:pPr algn="ctr"/>
            <a:r>
              <a:rPr lang="en-US" sz="4000" b="0" dirty="0"/>
              <a:t>The Child and Family Team Approach</a:t>
            </a:r>
          </a:p>
        </p:txBody>
      </p:sp>
      <p:sp>
        <p:nvSpPr>
          <p:cNvPr id="4" name="Text Placeholder 3"/>
          <p:cNvSpPr>
            <a:spLocks noGrp="1"/>
          </p:cNvSpPr>
          <p:nvPr>
            <p:ph type="body" sz="half" idx="2"/>
          </p:nvPr>
        </p:nvSpPr>
        <p:spPr>
          <a:xfrm>
            <a:off x="596902" y="2184400"/>
            <a:ext cx="4889498" cy="4343400"/>
          </a:xfrm>
        </p:spPr>
        <p:txBody>
          <a:bodyPr>
            <a:normAutofit/>
          </a:bodyPr>
          <a:lstStyle/>
          <a:p>
            <a:pPr marL="342900" indent="-342900">
              <a:buFont typeface="Arial" panose="020B0604020202020204" pitchFamily="34" charset="0"/>
              <a:buChar char="•"/>
            </a:pPr>
            <a:r>
              <a:rPr lang="en-US" sz="2000" dirty="0"/>
              <a:t>A process that brings together the child, their family and all the individuals they believe can help them in achieving their goals.  </a:t>
            </a:r>
          </a:p>
          <a:p>
            <a:pPr marL="342900" indent="-342900">
              <a:buFont typeface="Arial" panose="020B0604020202020204" pitchFamily="34" charset="0"/>
              <a:buChar char="•"/>
            </a:pPr>
            <a:r>
              <a:rPr lang="en-US" sz="2000" dirty="0"/>
              <a:t>These individuals are not only TREATMENT providers, but can be informal community based supports- relatives, neighbors, coaches, faith-based connections, and teachers.</a:t>
            </a:r>
          </a:p>
          <a:p>
            <a:pPr marL="342900" indent="-342900">
              <a:buFont typeface="Arial" panose="020B0604020202020204" pitchFamily="34" charset="0"/>
              <a:buChar char="•"/>
            </a:pPr>
            <a:r>
              <a:rPr lang="en-US" sz="2000" dirty="0"/>
              <a:t>The Team can be small or large depending upon the needs of the member.  </a:t>
            </a:r>
          </a:p>
          <a:p>
            <a:pPr marL="342900" indent="-342900">
              <a:buFont typeface="Arial" panose="020B0604020202020204" pitchFamily="34" charset="0"/>
              <a:buChar char="•"/>
            </a:pPr>
            <a:r>
              <a:rPr lang="en-US" sz="2000" dirty="0"/>
              <a:t>Child and Family Driven.</a:t>
            </a:r>
          </a:p>
          <a:p>
            <a:endParaRPr lang="en-US" dirty="0"/>
          </a:p>
        </p:txBody>
      </p:sp>
      <p:pic>
        <p:nvPicPr>
          <p:cNvPr id="6" name="Content Placeholder 5">
            <a:extLst>
              <a:ext uri="{FF2B5EF4-FFF2-40B4-BE49-F238E27FC236}">
                <a16:creationId xmlns="" xmlns:a16="http://schemas.microsoft.com/office/drawing/2014/main" id="{A48018DD-FDB7-514E-8290-802F8DE6C30C}"/>
              </a:ext>
            </a:extLst>
          </p:cNvPr>
          <p:cNvPicPr>
            <a:picLocks noGrp="1" noChangeAspect="1"/>
          </p:cNvPicPr>
          <p:nvPr>
            <p:ph sz="half" idx="4294967295"/>
          </p:nvPr>
        </p:nvPicPr>
        <p:blipFill>
          <a:blip r:embed="rId2"/>
          <a:stretch>
            <a:fillRect/>
          </a:stretch>
        </p:blipFill>
        <p:spPr>
          <a:xfrm>
            <a:off x="6248840" y="3136901"/>
            <a:ext cx="5638360" cy="3149600"/>
          </a:xfrm>
        </p:spPr>
      </p:pic>
      <p:sp>
        <p:nvSpPr>
          <p:cNvPr id="3" name="Footer Placeholder 2">
            <a:extLst>
              <a:ext uri="{FF2B5EF4-FFF2-40B4-BE49-F238E27FC236}">
                <a16:creationId xmlns="" xmlns:a16="http://schemas.microsoft.com/office/drawing/2014/main" id="{775437CF-3A20-404F-B31A-06AE673121D1}"/>
              </a:ext>
            </a:extLst>
          </p:cNvPr>
          <p:cNvSpPr>
            <a:spLocks noGrp="1"/>
          </p:cNvSpPr>
          <p:nvPr>
            <p:ph type="ftr" sz="quarter" idx="11"/>
          </p:nvPr>
        </p:nvSpPr>
        <p:spPr/>
        <p:txBody>
          <a:bodyPr/>
          <a:lstStyle/>
          <a:p>
            <a:r>
              <a:rPr lang="en-US" dirty="0">
                <a:solidFill>
                  <a:schemeClr val="tx1"/>
                </a:solidFill>
              </a:rPr>
              <a:t>10</a:t>
            </a:r>
          </a:p>
        </p:txBody>
      </p:sp>
    </p:spTree>
    <p:extLst>
      <p:ext uri="{BB962C8B-B14F-4D97-AF65-F5344CB8AC3E}">
        <p14:creationId xmlns:p14="http://schemas.microsoft.com/office/powerpoint/2010/main" val="3689718720"/>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1B227B-2367-0346-8AF9-D5FDF1D08F5F}"/>
              </a:ext>
            </a:extLst>
          </p:cNvPr>
          <p:cNvSpPr>
            <a:spLocks noGrp="1"/>
          </p:cNvSpPr>
          <p:nvPr>
            <p:ph type="title"/>
          </p:nvPr>
        </p:nvSpPr>
        <p:spPr>
          <a:xfrm>
            <a:off x="838200" y="1144480"/>
            <a:ext cx="10515600" cy="1001347"/>
          </a:xfrm>
        </p:spPr>
        <p:txBody>
          <a:bodyPr>
            <a:normAutofit/>
          </a:bodyPr>
          <a:lstStyle/>
          <a:p>
            <a:pPr algn="ctr"/>
            <a:r>
              <a:rPr lang="en-US" sz="4000" dirty="0"/>
              <a:t>The Benefits of The Teaming Approach</a:t>
            </a:r>
          </a:p>
        </p:txBody>
      </p:sp>
      <p:sp>
        <p:nvSpPr>
          <p:cNvPr id="3" name="Content Placeholder 2">
            <a:extLst>
              <a:ext uri="{FF2B5EF4-FFF2-40B4-BE49-F238E27FC236}">
                <a16:creationId xmlns="" xmlns:a16="http://schemas.microsoft.com/office/drawing/2014/main" id="{51630958-7334-8F4E-8DED-403D24C1DB8E}"/>
              </a:ext>
            </a:extLst>
          </p:cNvPr>
          <p:cNvSpPr>
            <a:spLocks noGrp="1"/>
          </p:cNvSpPr>
          <p:nvPr>
            <p:ph sz="half" idx="1"/>
          </p:nvPr>
        </p:nvSpPr>
        <p:spPr>
          <a:xfrm>
            <a:off x="876303" y="2328635"/>
            <a:ext cx="10452100" cy="3970571"/>
          </a:xfrm>
        </p:spPr>
        <p:txBody>
          <a:bodyPr>
            <a:normAutofit fontScale="92500" lnSpcReduction="10000"/>
          </a:bodyPr>
          <a:lstStyle/>
          <a:p>
            <a:r>
              <a:rPr lang="en-US" sz="2600" b="1" dirty="0"/>
              <a:t>It meets our professional, ethical obligations of promoting resiliency &amp; recovery through</a:t>
            </a:r>
            <a:r>
              <a:rPr lang="en-US" sz="2600" dirty="0"/>
              <a:t>:</a:t>
            </a:r>
          </a:p>
          <a:p>
            <a:pPr lvl="1"/>
            <a:r>
              <a:rPr lang="en-US" sz="2200" dirty="0"/>
              <a:t>A strengths- based approach that promotes hope, respect, choices and the positive expectation that individuals and families WILL SUCCEED.  </a:t>
            </a:r>
          </a:p>
          <a:p>
            <a:pPr lvl="1"/>
            <a:r>
              <a:rPr lang="en-US" sz="2200" dirty="0"/>
              <a:t>The Voice and Choice of the member and their family is defined as including their expertise, and promoting their empowerment and self-determination. </a:t>
            </a:r>
          </a:p>
          <a:p>
            <a:pPr lvl="1"/>
            <a:r>
              <a:rPr lang="en-US" sz="2200" dirty="0"/>
              <a:t>Recognition of the critical importance of the family strengths, needs &amp; culture in resilience and recovery.</a:t>
            </a:r>
          </a:p>
          <a:p>
            <a:pPr lvl="1"/>
            <a:r>
              <a:rPr lang="en-US" sz="2200" dirty="0"/>
              <a:t>Recognition of the importance of natural support systems in the member and family’s community.  This includes both informal and formal services, supports and programs.</a:t>
            </a:r>
          </a:p>
          <a:p>
            <a:pPr lvl="1"/>
            <a:r>
              <a:rPr lang="en-US" sz="2200" dirty="0"/>
              <a:t>Partnership and collaborative team-based decision making with the member and family to achieve the individual’s goals. </a:t>
            </a:r>
          </a:p>
          <a:p>
            <a:pPr lvl="1"/>
            <a:endParaRPr lang="en-US" dirty="0"/>
          </a:p>
          <a:p>
            <a:pPr marL="457200" lvl="1" indent="0">
              <a:buNone/>
            </a:pPr>
            <a:endParaRPr lang="en-US" dirty="0"/>
          </a:p>
        </p:txBody>
      </p:sp>
      <p:sp>
        <p:nvSpPr>
          <p:cNvPr id="4" name="Footer Placeholder 3">
            <a:extLst>
              <a:ext uri="{FF2B5EF4-FFF2-40B4-BE49-F238E27FC236}">
                <a16:creationId xmlns="" xmlns:a16="http://schemas.microsoft.com/office/drawing/2014/main" id="{45998215-10E8-404A-94E4-0F27252EB8B5}"/>
              </a:ext>
            </a:extLst>
          </p:cNvPr>
          <p:cNvSpPr>
            <a:spLocks noGrp="1"/>
          </p:cNvSpPr>
          <p:nvPr>
            <p:ph type="ftr" sz="quarter" idx="11"/>
          </p:nvPr>
        </p:nvSpPr>
        <p:spPr/>
        <p:txBody>
          <a:bodyPr/>
          <a:lstStyle/>
          <a:p>
            <a:r>
              <a:rPr lang="en-US" dirty="0">
                <a:solidFill>
                  <a:schemeClr val="tx1"/>
                </a:solidFill>
              </a:rPr>
              <a:t>11</a:t>
            </a:r>
          </a:p>
        </p:txBody>
      </p:sp>
    </p:spTree>
    <p:extLst>
      <p:ext uri="{BB962C8B-B14F-4D97-AF65-F5344CB8AC3E}">
        <p14:creationId xmlns:p14="http://schemas.microsoft.com/office/powerpoint/2010/main" val="40771473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1252538"/>
            <a:ext cx="10972800" cy="1143000"/>
          </a:xfrm>
        </p:spPr>
        <p:txBody>
          <a:bodyPr>
            <a:normAutofit fontScale="90000"/>
          </a:bodyPr>
          <a:lstStyle/>
          <a:p>
            <a:r>
              <a:rPr lang="en-US" dirty="0"/>
              <a:t>The Benefits of The Teaming Approach</a:t>
            </a:r>
            <a:br>
              <a:rPr lang="en-US" dirty="0"/>
            </a:br>
            <a:r>
              <a:rPr lang="en-US" dirty="0"/>
              <a:t>Cont. </a:t>
            </a:r>
          </a:p>
        </p:txBody>
      </p:sp>
      <p:sp>
        <p:nvSpPr>
          <p:cNvPr id="3" name="Content Placeholder 2"/>
          <p:cNvSpPr>
            <a:spLocks noGrp="1"/>
          </p:cNvSpPr>
          <p:nvPr>
            <p:ph sz="half" idx="1"/>
          </p:nvPr>
        </p:nvSpPr>
        <p:spPr>
          <a:xfrm>
            <a:off x="1003303" y="2590806"/>
            <a:ext cx="10858500" cy="3624269"/>
          </a:xfrm>
        </p:spPr>
        <p:txBody>
          <a:bodyPr>
            <a:normAutofit lnSpcReduction="10000"/>
          </a:bodyPr>
          <a:lstStyle/>
          <a:p>
            <a:r>
              <a:rPr lang="en-US" sz="2400" b="1" dirty="0"/>
              <a:t>The teaming approach works as it:</a:t>
            </a:r>
          </a:p>
          <a:p>
            <a:pPr lvl="1"/>
            <a:r>
              <a:rPr lang="en-US" sz="2000" dirty="0"/>
              <a:t>Taps into a wider pathways of provider services and supports across agencies that promote wellness and resilience in the member and their family.</a:t>
            </a:r>
          </a:p>
          <a:p>
            <a:pPr lvl="1"/>
            <a:r>
              <a:rPr lang="en-US" sz="2000" dirty="0"/>
              <a:t>The member and their family experience improved </a:t>
            </a:r>
            <a:r>
              <a:rPr lang="en-US" sz="2000" b="1" dirty="0"/>
              <a:t>quality of care </a:t>
            </a:r>
            <a:r>
              <a:rPr lang="en-US" sz="2000" dirty="0"/>
              <a:t>and better </a:t>
            </a:r>
            <a:r>
              <a:rPr lang="en-US" sz="2000" b="1" dirty="0"/>
              <a:t>OUTCOMES</a:t>
            </a:r>
            <a:r>
              <a:rPr lang="en-US" sz="2000" dirty="0"/>
              <a:t>-they achieve their goals of thriving and functioning more successfully.</a:t>
            </a:r>
          </a:p>
          <a:p>
            <a:pPr lvl="1"/>
            <a:r>
              <a:rPr lang="en-US" sz="2000" dirty="0"/>
              <a:t>Has </a:t>
            </a:r>
            <a:r>
              <a:rPr lang="en-US" sz="2000" i="1" dirty="0"/>
              <a:t>research evidence </a:t>
            </a:r>
            <a:r>
              <a:rPr lang="en-US" sz="2000" dirty="0"/>
              <a:t>that demonstrates team functioning is associated with better outcomes, cost savings, reduced hospitalization , improved service provision, and enhanced member and provider satisfaction.</a:t>
            </a:r>
          </a:p>
          <a:p>
            <a:pPr lvl="1"/>
            <a:r>
              <a:rPr lang="en-US" sz="2000" dirty="0"/>
              <a:t>It promotes shared governance and outcomes as responsibility is shared with the family, the member and those on the team.  This is done through collaborative planning, service delivery, problem-solving and monitoring.</a:t>
            </a:r>
          </a:p>
          <a:p>
            <a:endParaRPr lang="en-US" dirty="0"/>
          </a:p>
        </p:txBody>
      </p:sp>
      <p:sp>
        <p:nvSpPr>
          <p:cNvPr id="4" name="Footer Placeholder 3">
            <a:extLst>
              <a:ext uri="{FF2B5EF4-FFF2-40B4-BE49-F238E27FC236}">
                <a16:creationId xmlns="" xmlns:a16="http://schemas.microsoft.com/office/drawing/2014/main" id="{DE27BCFC-D403-0748-98FE-BB5C143E90F0}"/>
              </a:ext>
            </a:extLst>
          </p:cNvPr>
          <p:cNvSpPr>
            <a:spLocks noGrp="1"/>
          </p:cNvSpPr>
          <p:nvPr>
            <p:ph type="ftr" sz="quarter" idx="11"/>
          </p:nvPr>
        </p:nvSpPr>
        <p:spPr/>
        <p:txBody>
          <a:bodyPr/>
          <a:lstStyle/>
          <a:p>
            <a:r>
              <a:rPr lang="en-US" dirty="0">
                <a:solidFill>
                  <a:schemeClr val="tx1"/>
                </a:solidFill>
              </a:rPr>
              <a:t>12</a:t>
            </a:r>
          </a:p>
        </p:txBody>
      </p:sp>
    </p:spTree>
    <p:extLst>
      <p:ext uri="{BB962C8B-B14F-4D97-AF65-F5344CB8AC3E}">
        <p14:creationId xmlns:p14="http://schemas.microsoft.com/office/powerpoint/2010/main" val="67503827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 xmlns:a16="http://schemas.microsoft.com/office/drawing/2014/main" id="{512A9E00-2C82-CF42-B71B-2DB653879CD3}"/>
              </a:ext>
            </a:extLst>
          </p:cNvPr>
          <p:cNvSpPr txBox="1">
            <a:spLocks/>
          </p:cNvSpPr>
          <p:nvPr/>
        </p:nvSpPr>
        <p:spPr>
          <a:xfrm>
            <a:off x="84226" y="1275354"/>
            <a:ext cx="11851105" cy="707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t>The Teaming Approach and the 8 Domains of CFRP </a:t>
            </a:r>
          </a:p>
        </p:txBody>
      </p:sp>
      <p:graphicFrame>
        <p:nvGraphicFramePr>
          <p:cNvPr id="6" name="Content Placeholder 3">
            <a:extLst>
              <a:ext uri="{FF2B5EF4-FFF2-40B4-BE49-F238E27FC236}">
                <a16:creationId xmlns="" xmlns:a16="http://schemas.microsoft.com/office/drawing/2014/main" id="{D03A3CBE-D20D-7149-AD62-F0140360554B}"/>
              </a:ext>
            </a:extLst>
          </p:cNvPr>
          <p:cNvGraphicFramePr>
            <a:graphicFrameLocks/>
          </p:cNvGraphicFramePr>
          <p:nvPr>
            <p:extLst>
              <p:ext uri="{D42A27DB-BD31-4B8C-83A1-F6EECF244321}">
                <p14:modId xmlns:p14="http://schemas.microsoft.com/office/powerpoint/2010/main" val="962051690"/>
              </p:ext>
            </p:extLst>
          </p:nvPr>
        </p:nvGraphicFramePr>
        <p:xfrm>
          <a:off x="1552075" y="1868825"/>
          <a:ext cx="8915400" cy="4430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a:extLst>
              <a:ext uri="{FF2B5EF4-FFF2-40B4-BE49-F238E27FC236}">
                <a16:creationId xmlns="" xmlns:a16="http://schemas.microsoft.com/office/drawing/2014/main" id="{7D1D8661-2D26-C04D-AC39-99A130545022}"/>
              </a:ext>
            </a:extLst>
          </p:cNvPr>
          <p:cNvSpPr>
            <a:spLocks noGrp="1"/>
          </p:cNvSpPr>
          <p:nvPr>
            <p:ph type="ftr" sz="quarter" idx="11"/>
          </p:nvPr>
        </p:nvSpPr>
        <p:spPr/>
        <p:txBody>
          <a:bodyPr/>
          <a:lstStyle/>
          <a:p>
            <a:r>
              <a:rPr lang="en-US" dirty="0">
                <a:solidFill>
                  <a:schemeClr val="tx1"/>
                </a:solidFill>
              </a:rPr>
              <a:t>13</a:t>
            </a:r>
          </a:p>
        </p:txBody>
      </p:sp>
    </p:spTree>
    <p:extLst>
      <p:ext uri="{BB962C8B-B14F-4D97-AF65-F5344CB8AC3E}">
        <p14:creationId xmlns:p14="http://schemas.microsoft.com/office/powerpoint/2010/main" val="9779278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637E3C-5108-5342-9BE4-3DCD6CA2F8D2}"/>
              </a:ext>
            </a:extLst>
          </p:cNvPr>
          <p:cNvSpPr>
            <a:spLocks noGrp="1"/>
          </p:cNvSpPr>
          <p:nvPr>
            <p:ph type="title"/>
          </p:nvPr>
        </p:nvSpPr>
        <p:spPr>
          <a:xfrm>
            <a:off x="838205" y="1343836"/>
            <a:ext cx="10312399" cy="1043764"/>
          </a:xfrm>
        </p:spPr>
        <p:txBody>
          <a:bodyPr>
            <a:normAutofit/>
          </a:bodyPr>
          <a:lstStyle/>
          <a:p>
            <a:r>
              <a:rPr lang="en-US" sz="4000" dirty="0"/>
              <a:t>Practitioner Skills for the Team</a:t>
            </a:r>
          </a:p>
        </p:txBody>
      </p:sp>
      <p:sp>
        <p:nvSpPr>
          <p:cNvPr id="3" name="Content Placeholder 2">
            <a:extLst>
              <a:ext uri="{FF2B5EF4-FFF2-40B4-BE49-F238E27FC236}">
                <a16:creationId xmlns="" xmlns:a16="http://schemas.microsoft.com/office/drawing/2014/main" id="{7EA6CC08-AF36-CE48-B924-4287A0829E18}"/>
              </a:ext>
            </a:extLst>
          </p:cNvPr>
          <p:cNvSpPr>
            <a:spLocks noGrp="1"/>
          </p:cNvSpPr>
          <p:nvPr>
            <p:ph sz="half" idx="1"/>
          </p:nvPr>
        </p:nvSpPr>
        <p:spPr>
          <a:xfrm>
            <a:off x="914400" y="2386630"/>
            <a:ext cx="10769600" cy="2236175"/>
          </a:xfrm>
        </p:spPr>
        <p:txBody>
          <a:bodyPr>
            <a:noAutofit/>
          </a:bodyPr>
          <a:lstStyle/>
          <a:p>
            <a:r>
              <a:rPr lang="en-US" sz="2000" b="1" dirty="0"/>
              <a:t>Interpersonal Competencies</a:t>
            </a:r>
            <a:r>
              <a:rPr lang="en-US" sz="2000" dirty="0"/>
              <a:t>-The essential skills a team member needs to engage, respond, partner, collaborate, teach, support and motivate a member and their family towards their goals.</a:t>
            </a:r>
          </a:p>
          <a:p>
            <a:r>
              <a:rPr lang="en-US" sz="2000" b="1" dirty="0"/>
              <a:t>Professional Role</a:t>
            </a:r>
            <a:r>
              <a:rPr lang="en-US" sz="2000" dirty="0"/>
              <a:t>-Teaches the critical ethics that guide a team member in effectively helping a member and their family. </a:t>
            </a:r>
          </a:p>
          <a:p>
            <a:r>
              <a:rPr lang="en-US" sz="2000" b="1" dirty="0"/>
              <a:t>Community Integration</a:t>
            </a:r>
            <a:r>
              <a:rPr lang="en-US" sz="2000" dirty="0"/>
              <a:t>-Focuses on skills of developing linkages, networking, maximizing natural supports and advocating for member and family.  </a:t>
            </a:r>
          </a:p>
          <a:p>
            <a:r>
              <a:rPr lang="en-US" sz="2000" b="1" dirty="0"/>
              <a:t>Assessment, Planning and Outcomes</a:t>
            </a:r>
            <a:r>
              <a:rPr lang="en-US" sz="2000" dirty="0"/>
              <a:t>-Focus is on skills of identifying holistic needs, strengths, interests, barriers while respecting development, culture and family perspectives.  Creating and modifying rehabilitation plans to support outcomes.</a:t>
            </a:r>
          </a:p>
        </p:txBody>
      </p:sp>
      <p:sp>
        <p:nvSpPr>
          <p:cNvPr id="4" name="Footer Placeholder 3">
            <a:extLst>
              <a:ext uri="{FF2B5EF4-FFF2-40B4-BE49-F238E27FC236}">
                <a16:creationId xmlns="" xmlns:a16="http://schemas.microsoft.com/office/drawing/2014/main" id="{917E2AA2-B871-084D-B17D-836CDBE29785}"/>
              </a:ext>
            </a:extLst>
          </p:cNvPr>
          <p:cNvSpPr>
            <a:spLocks noGrp="1"/>
          </p:cNvSpPr>
          <p:nvPr>
            <p:ph type="ftr" sz="quarter" idx="11"/>
          </p:nvPr>
        </p:nvSpPr>
        <p:spPr/>
        <p:txBody>
          <a:bodyPr/>
          <a:lstStyle/>
          <a:p>
            <a:r>
              <a:rPr lang="en-US" dirty="0">
                <a:solidFill>
                  <a:schemeClr val="tx1"/>
                </a:solidFill>
              </a:rPr>
              <a:t>14</a:t>
            </a:r>
          </a:p>
        </p:txBody>
      </p:sp>
    </p:spTree>
    <p:extLst>
      <p:ext uri="{BB962C8B-B14F-4D97-AF65-F5344CB8AC3E}">
        <p14:creationId xmlns:p14="http://schemas.microsoft.com/office/powerpoint/2010/main" val="34988122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76338"/>
            <a:ext cx="10972800" cy="1143000"/>
          </a:xfrm>
        </p:spPr>
        <p:txBody>
          <a:bodyPr>
            <a:normAutofit/>
          </a:bodyPr>
          <a:lstStyle/>
          <a:p>
            <a:r>
              <a:rPr lang="en-US" sz="4000" dirty="0"/>
              <a:t>Practitioner Skills for the Team, Cont. </a:t>
            </a:r>
          </a:p>
        </p:txBody>
      </p:sp>
      <p:sp>
        <p:nvSpPr>
          <p:cNvPr id="3" name="Content Placeholder 2"/>
          <p:cNvSpPr>
            <a:spLocks noGrp="1"/>
          </p:cNvSpPr>
          <p:nvPr>
            <p:ph sz="half" idx="1"/>
          </p:nvPr>
        </p:nvSpPr>
        <p:spPr>
          <a:xfrm>
            <a:off x="698503" y="2332043"/>
            <a:ext cx="10883900" cy="3992563"/>
          </a:xfrm>
        </p:spPr>
        <p:txBody>
          <a:bodyPr>
            <a:normAutofit/>
          </a:bodyPr>
          <a:lstStyle/>
          <a:p>
            <a:r>
              <a:rPr lang="en-US" sz="2000" b="1" dirty="0"/>
              <a:t>Strategies for Facilitating Resiliency and Recovery-</a:t>
            </a:r>
            <a:r>
              <a:rPr lang="en-US" sz="2000" dirty="0"/>
              <a:t>A focus on</a:t>
            </a:r>
            <a:r>
              <a:rPr lang="en-US" sz="2000" b="1" dirty="0"/>
              <a:t> </a:t>
            </a:r>
            <a:r>
              <a:rPr lang="en-US" sz="2000" dirty="0"/>
              <a:t>acquiring knowledge of and utilize various skills based approaches to engage children and families including evidence based practices, best practices and culturally relevant practices. Teaching Skills for utilization in roles and environments.</a:t>
            </a:r>
          </a:p>
          <a:p>
            <a:r>
              <a:rPr lang="en-US" sz="2000" b="1" dirty="0"/>
              <a:t>System Competencies</a:t>
            </a:r>
            <a:r>
              <a:rPr lang="en-US" sz="2000" dirty="0"/>
              <a:t>-A focus on knowledge and skills of cross collaboration of systems of care, advocacy for rights of the member and family, and the encouragement,  development and use of peer to peer and family peer support services.  </a:t>
            </a:r>
          </a:p>
          <a:p>
            <a:r>
              <a:rPr lang="en-US" sz="2000" b="1" dirty="0"/>
              <a:t>Supporting Health and Wellness</a:t>
            </a:r>
            <a:r>
              <a:rPr lang="en-US" sz="2000" dirty="0"/>
              <a:t>- A focus on teaching  children and Families to identify and use strategies and community resources for improving their 8 dimensions of wellness.  Understanding the impact of trauma and it’s relationship to wellness across the lifespan.</a:t>
            </a:r>
          </a:p>
          <a:p>
            <a:r>
              <a:rPr lang="en-US" sz="2000" b="1" dirty="0"/>
              <a:t>Serving Transition Aged Youth-</a:t>
            </a:r>
            <a:r>
              <a:rPr lang="en-US" sz="2000" dirty="0"/>
              <a:t> Understand and recognize different developmental norms of youth and the skills needed to engage, teach and support youth</a:t>
            </a:r>
            <a:endParaRPr lang="en-US" sz="2000" b="1" dirty="0"/>
          </a:p>
          <a:p>
            <a:endParaRPr lang="en-US" dirty="0"/>
          </a:p>
        </p:txBody>
      </p:sp>
      <p:sp>
        <p:nvSpPr>
          <p:cNvPr id="4" name="Footer Placeholder 3">
            <a:extLst>
              <a:ext uri="{FF2B5EF4-FFF2-40B4-BE49-F238E27FC236}">
                <a16:creationId xmlns="" xmlns:a16="http://schemas.microsoft.com/office/drawing/2014/main" id="{E8904D8E-6AA1-014E-823B-6E8E2193D4DB}"/>
              </a:ext>
            </a:extLst>
          </p:cNvPr>
          <p:cNvSpPr>
            <a:spLocks noGrp="1"/>
          </p:cNvSpPr>
          <p:nvPr>
            <p:ph type="ftr" sz="quarter" idx="11"/>
          </p:nvPr>
        </p:nvSpPr>
        <p:spPr/>
        <p:txBody>
          <a:bodyPr/>
          <a:lstStyle/>
          <a:p>
            <a:r>
              <a:rPr lang="en-US" dirty="0">
                <a:solidFill>
                  <a:schemeClr val="tx1"/>
                </a:solidFill>
              </a:rPr>
              <a:t>15</a:t>
            </a:r>
          </a:p>
        </p:txBody>
      </p:sp>
    </p:spTree>
    <p:extLst>
      <p:ext uri="{BB962C8B-B14F-4D97-AF65-F5344CB8AC3E}">
        <p14:creationId xmlns:p14="http://schemas.microsoft.com/office/powerpoint/2010/main" val="55892378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052CCA3D-B0B8-2841-8444-054D5F797B3B}"/>
              </a:ext>
            </a:extLst>
          </p:cNvPr>
          <p:cNvSpPr>
            <a:spLocks noGrp="1"/>
          </p:cNvSpPr>
          <p:nvPr>
            <p:ph type="title"/>
          </p:nvPr>
        </p:nvSpPr>
        <p:spPr>
          <a:xfrm>
            <a:off x="0" y="1039946"/>
            <a:ext cx="12192000" cy="1325563"/>
          </a:xfrm>
        </p:spPr>
        <p:txBody>
          <a:bodyPr/>
          <a:lstStyle/>
          <a:p>
            <a:pPr algn="ctr"/>
            <a:r>
              <a:rPr lang="en-US" dirty="0"/>
              <a:t>Psychiatric Rehabilitation Association</a:t>
            </a:r>
          </a:p>
        </p:txBody>
      </p:sp>
      <p:sp>
        <p:nvSpPr>
          <p:cNvPr id="5" name="Content Placeholder 4">
            <a:extLst>
              <a:ext uri="{FF2B5EF4-FFF2-40B4-BE49-F238E27FC236}">
                <a16:creationId xmlns="" xmlns:a16="http://schemas.microsoft.com/office/drawing/2014/main" id="{B248878D-7F75-E34C-AF22-1BC03ADE7566}"/>
              </a:ext>
            </a:extLst>
          </p:cNvPr>
          <p:cNvSpPr>
            <a:spLocks noGrp="1"/>
          </p:cNvSpPr>
          <p:nvPr>
            <p:ph sz="half" idx="1"/>
          </p:nvPr>
        </p:nvSpPr>
        <p:spPr>
          <a:xfrm>
            <a:off x="1030705" y="3537300"/>
            <a:ext cx="10074443" cy="2892341"/>
          </a:xfrm>
        </p:spPr>
        <p:txBody>
          <a:bodyPr>
            <a:normAutofit fontScale="70000" lnSpcReduction="20000"/>
          </a:bodyPr>
          <a:lstStyle/>
          <a:p>
            <a:r>
              <a:rPr lang="en-US" dirty="0"/>
              <a:t>Founded in 1975; Members are from the United States and 11 different Countries. It is both an association (501(c)(6) and a foundation (501 (c)(6).</a:t>
            </a:r>
          </a:p>
          <a:p>
            <a:r>
              <a:rPr lang="en-US" dirty="0"/>
              <a:t>The </a:t>
            </a:r>
            <a:r>
              <a:rPr lang="en-US" b="1" dirty="0"/>
              <a:t>diverse</a:t>
            </a:r>
            <a:r>
              <a:rPr lang="en-US" dirty="0"/>
              <a:t> membership of PRA includes agencies, eclectic practitioners, families and persons living with psychiatric disabilities, leaders in psychiatric rehabilitation education and research from major universities across the United States and the world.</a:t>
            </a:r>
          </a:p>
          <a:p>
            <a:r>
              <a:rPr lang="en-US" dirty="0"/>
              <a:t>State and federal government entities dedicated to improving outcomes in a cost-effective, evidenced-based and highly successful model also are affiliated with PRA including New York, California and SAMHSA and NIDILRR support the 4 National Research and Training Centers in Psychiatric Rehabilitation.</a:t>
            </a:r>
          </a:p>
        </p:txBody>
      </p:sp>
      <p:pic>
        <p:nvPicPr>
          <p:cNvPr id="3" name="Picture 2">
            <a:extLst>
              <a:ext uri="{FF2B5EF4-FFF2-40B4-BE49-F238E27FC236}">
                <a16:creationId xmlns="" xmlns:a16="http://schemas.microsoft.com/office/drawing/2014/main" id="{478AEBF1-FD82-4B67-98B1-1AFA6A1E8E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4757" y="1903601"/>
            <a:ext cx="7562491" cy="1526249"/>
          </a:xfrm>
          <a:prstGeom prst="rect">
            <a:avLst/>
          </a:prstGeom>
        </p:spPr>
      </p:pic>
      <p:sp>
        <p:nvSpPr>
          <p:cNvPr id="2" name="Footer Placeholder 1">
            <a:extLst>
              <a:ext uri="{FF2B5EF4-FFF2-40B4-BE49-F238E27FC236}">
                <a16:creationId xmlns="" xmlns:a16="http://schemas.microsoft.com/office/drawing/2014/main" id="{5161AB80-003C-5B4E-A575-8C90EB65109B}"/>
              </a:ext>
            </a:extLst>
          </p:cNvPr>
          <p:cNvSpPr>
            <a:spLocks noGrp="1"/>
          </p:cNvSpPr>
          <p:nvPr>
            <p:ph type="ftr" sz="quarter" idx="11"/>
          </p:nvPr>
        </p:nvSpPr>
        <p:spPr/>
        <p:txBody>
          <a:bodyPr/>
          <a:lstStyle/>
          <a:p>
            <a:r>
              <a:rPr lang="en-US" dirty="0">
                <a:solidFill>
                  <a:schemeClr val="tx1"/>
                </a:solidFill>
              </a:rPr>
              <a:t>2</a:t>
            </a:r>
          </a:p>
        </p:txBody>
      </p:sp>
    </p:spTree>
    <p:extLst>
      <p:ext uri="{BB962C8B-B14F-4D97-AF65-F5344CB8AC3E}">
        <p14:creationId xmlns:p14="http://schemas.microsoft.com/office/powerpoint/2010/main" val="296624687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5B4CD6-940F-224D-B5C3-E2C0118A9492}"/>
              </a:ext>
            </a:extLst>
          </p:cNvPr>
          <p:cNvSpPr>
            <a:spLocks noGrp="1"/>
          </p:cNvSpPr>
          <p:nvPr>
            <p:ph type="title"/>
          </p:nvPr>
        </p:nvSpPr>
        <p:spPr>
          <a:xfrm>
            <a:off x="342900" y="1293580"/>
            <a:ext cx="10972800" cy="890820"/>
          </a:xfrm>
        </p:spPr>
        <p:txBody>
          <a:bodyPr/>
          <a:lstStyle/>
          <a:p>
            <a:r>
              <a:rPr lang="en-US" dirty="0"/>
              <a:t>Our Mission</a:t>
            </a:r>
          </a:p>
        </p:txBody>
      </p:sp>
      <p:sp>
        <p:nvSpPr>
          <p:cNvPr id="3" name="Content Placeholder 2">
            <a:extLst>
              <a:ext uri="{FF2B5EF4-FFF2-40B4-BE49-F238E27FC236}">
                <a16:creationId xmlns="" xmlns:a16="http://schemas.microsoft.com/office/drawing/2014/main" id="{FB50F3E0-425D-8940-932D-7CC45DF774DE}"/>
              </a:ext>
            </a:extLst>
          </p:cNvPr>
          <p:cNvSpPr>
            <a:spLocks noGrp="1"/>
          </p:cNvSpPr>
          <p:nvPr>
            <p:ph sz="half" idx="1"/>
          </p:nvPr>
        </p:nvSpPr>
        <p:spPr>
          <a:xfrm>
            <a:off x="838200" y="2640465"/>
            <a:ext cx="5634789" cy="3536505"/>
          </a:xfrm>
        </p:spPr>
        <p:txBody>
          <a:bodyPr>
            <a:normAutofit fontScale="77500" lnSpcReduction="20000"/>
          </a:bodyPr>
          <a:lstStyle/>
          <a:p>
            <a:pPr>
              <a:lnSpc>
                <a:spcPct val="120000"/>
              </a:lnSpc>
            </a:pPr>
            <a:r>
              <a:rPr lang="en-US" dirty="0"/>
              <a:t>We </a:t>
            </a:r>
            <a:r>
              <a:rPr lang="en-US" u="sng" dirty="0"/>
              <a:t>advocate </a:t>
            </a:r>
            <a:r>
              <a:rPr lang="en-US" dirty="0"/>
              <a:t>for ethical and effective resiliency, wellness and recovery oriented services and supports.</a:t>
            </a:r>
          </a:p>
          <a:p>
            <a:pPr>
              <a:lnSpc>
                <a:spcPct val="120000"/>
              </a:lnSpc>
            </a:pPr>
            <a:r>
              <a:rPr lang="en-US" dirty="0"/>
              <a:t>We </a:t>
            </a:r>
            <a:r>
              <a:rPr lang="en-US" b="1" u="sng" dirty="0"/>
              <a:t>provide education and training to improve the qualifications </a:t>
            </a:r>
            <a:r>
              <a:rPr lang="en-US" dirty="0"/>
              <a:t>of our behavioral healthcare workforce </a:t>
            </a:r>
            <a:r>
              <a:rPr lang="en-US" b="1" u="sng" dirty="0"/>
              <a:t>through the highest standards of certification </a:t>
            </a:r>
            <a:r>
              <a:rPr lang="en-US" dirty="0"/>
              <a:t>and professional education to ensure that children and adults with behavioral health conditions thrive in their roles and communities as full citizens.</a:t>
            </a:r>
          </a:p>
        </p:txBody>
      </p:sp>
      <p:pic>
        <p:nvPicPr>
          <p:cNvPr id="8" name="Picture 7">
            <a:extLst>
              <a:ext uri="{FF2B5EF4-FFF2-40B4-BE49-F238E27FC236}">
                <a16:creationId xmlns="" xmlns:a16="http://schemas.microsoft.com/office/drawing/2014/main" id="{E500D3B2-B3EF-4083-84EC-086E872591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506604">
            <a:off x="8250545" y="1790799"/>
            <a:ext cx="2860707" cy="4086723"/>
          </a:xfrm>
          <a:prstGeom prst="rect">
            <a:avLst/>
          </a:prstGeom>
        </p:spPr>
      </p:pic>
      <p:sp>
        <p:nvSpPr>
          <p:cNvPr id="4" name="Footer Placeholder 3">
            <a:extLst>
              <a:ext uri="{FF2B5EF4-FFF2-40B4-BE49-F238E27FC236}">
                <a16:creationId xmlns="" xmlns:a16="http://schemas.microsoft.com/office/drawing/2014/main" id="{938E2708-112B-6848-98B6-0221679470B4}"/>
              </a:ext>
            </a:extLst>
          </p:cNvPr>
          <p:cNvSpPr>
            <a:spLocks noGrp="1"/>
          </p:cNvSpPr>
          <p:nvPr>
            <p:ph type="ftr" sz="quarter" idx="11"/>
          </p:nvPr>
        </p:nvSpPr>
        <p:spPr/>
        <p:txBody>
          <a:bodyPr/>
          <a:lstStyle/>
          <a:p>
            <a:r>
              <a:rPr lang="en-US" dirty="0">
                <a:solidFill>
                  <a:schemeClr val="tx1"/>
                </a:solidFill>
              </a:rPr>
              <a:t>3</a:t>
            </a:r>
          </a:p>
        </p:txBody>
      </p:sp>
    </p:spTree>
    <p:extLst>
      <p:ext uri="{BB962C8B-B14F-4D97-AF65-F5344CB8AC3E}">
        <p14:creationId xmlns:p14="http://schemas.microsoft.com/office/powerpoint/2010/main" val="1416187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1F33EA-1409-2B4D-A84F-51E9EE109B28}"/>
              </a:ext>
            </a:extLst>
          </p:cNvPr>
          <p:cNvSpPr>
            <a:spLocks noGrp="1"/>
          </p:cNvSpPr>
          <p:nvPr>
            <p:ph type="title"/>
          </p:nvPr>
        </p:nvSpPr>
        <p:spPr>
          <a:xfrm>
            <a:off x="927100" y="1168400"/>
            <a:ext cx="10972800" cy="1143000"/>
          </a:xfrm>
        </p:spPr>
        <p:txBody>
          <a:bodyPr>
            <a:normAutofit/>
          </a:bodyPr>
          <a:lstStyle/>
          <a:p>
            <a:r>
              <a:rPr lang="en-US" dirty="0"/>
              <a:t>What is Psychiatric Rehabilitation</a:t>
            </a:r>
            <a:r>
              <a:rPr lang="en-US" dirty="0">
                <a:solidFill>
                  <a:schemeClr val="bg1"/>
                </a:solidFill>
              </a:rPr>
              <a:t>? </a:t>
            </a:r>
          </a:p>
        </p:txBody>
      </p:sp>
      <p:sp>
        <p:nvSpPr>
          <p:cNvPr id="3" name="Content Placeholder 2">
            <a:extLst>
              <a:ext uri="{FF2B5EF4-FFF2-40B4-BE49-F238E27FC236}">
                <a16:creationId xmlns="" xmlns:a16="http://schemas.microsoft.com/office/drawing/2014/main" id="{3B345FE6-C18E-DD48-847C-97499CB536B1}"/>
              </a:ext>
            </a:extLst>
          </p:cNvPr>
          <p:cNvSpPr>
            <a:spLocks noGrp="1"/>
          </p:cNvSpPr>
          <p:nvPr>
            <p:ph sz="half" idx="1"/>
          </p:nvPr>
        </p:nvSpPr>
        <p:spPr>
          <a:xfrm>
            <a:off x="1079503" y="2324100"/>
            <a:ext cx="10198100" cy="3733800"/>
          </a:xfrm>
        </p:spPr>
        <p:txBody>
          <a:bodyPr>
            <a:normAutofit fontScale="92500" lnSpcReduction="10000"/>
          </a:bodyPr>
          <a:lstStyle/>
          <a:p>
            <a:r>
              <a:rPr lang="en-US" sz="2600" dirty="0"/>
              <a:t>Psychiatric rehabilitation as a </a:t>
            </a:r>
            <a:r>
              <a:rPr lang="en-US" sz="2600" b="1" dirty="0"/>
              <a:t>FIELD</a:t>
            </a:r>
            <a:r>
              <a:rPr lang="en-US" sz="2600" dirty="0"/>
              <a:t>  promotes recovery, full community integration, and improved quality of life for individuals across the lifespan who have been diagnosed with any mental health condition that seriously impairs their ability to lead meaningful lives.</a:t>
            </a:r>
          </a:p>
          <a:p>
            <a:r>
              <a:rPr lang="en-US" sz="2600" dirty="0"/>
              <a:t> Psychiatric rehabilitation </a:t>
            </a:r>
            <a:r>
              <a:rPr lang="en-US" sz="2600" b="1" dirty="0"/>
              <a:t>SERVICES</a:t>
            </a:r>
            <a:r>
              <a:rPr lang="en-US" sz="2600" dirty="0"/>
              <a:t> are collaborative, person-directed and individualized.  They recognize the EXPERTISE of the person in need of services.</a:t>
            </a:r>
          </a:p>
          <a:p>
            <a:r>
              <a:rPr lang="en-US" sz="2600" dirty="0"/>
              <a:t>Providers focus on helping individuals </a:t>
            </a:r>
            <a:r>
              <a:rPr lang="en-US" sz="2600" b="1" dirty="0"/>
              <a:t>develop skills and access resources</a:t>
            </a:r>
            <a:r>
              <a:rPr lang="en-US" sz="2600" dirty="0"/>
              <a:t> needed to increase their capacity to be successful and satisfied in the living, working, learning, and social environments of their choice.</a:t>
            </a:r>
          </a:p>
        </p:txBody>
      </p:sp>
      <p:sp>
        <p:nvSpPr>
          <p:cNvPr id="4" name="Footer Placeholder 3">
            <a:extLst>
              <a:ext uri="{FF2B5EF4-FFF2-40B4-BE49-F238E27FC236}">
                <a16:creationId xmlns="" xmlns:a16="http://schemas.microsoft.com/office/drawing/2014/main" id="{7A8784C0-B647-1E4C-96FF-59DE6E3DA013}"/>
              </a:ext>
            </a:extLst>
          </p:cNvPr>
          <p:cNvSpPr>
            <a:spLocks noGrp="1"/>
          </p:cNvSpPr>
          <p:nvPr>
            <p:ph type="ftr" sz="quarter" idx="11"/>
          </p:nvPr>
        </p:nvSpPr>
        <p:spPr/>
        <p:txBody>
          <a:bodyPr/>
          <a:lstStyle/>
          <a:p>
            <a:r>
              <a:rPr lang="en-US" dirty="0">
                <a:solidFill>
                  <a:schemeClr val="tx1"/>
                </a:solidFill>
              </a:rPr>
              <a:t>4</a:t>
            </a:r>
          </a:p>
        </p:txBody>
      </p:sp>
    </p:spTree>
    <p:extLst>
      <p:ext uri="{BB962C8B-B14F-4D97-AF65-F5344CB8AC3E}">
        <p14:creationId xmlns:p14="http://schemas.microsoft.com/office/powerpoint/2010/main" val="28272627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700" y="1303338"/>
            <a:ext cx="10972800" cy="1143000"/>
          </a:xfrm>
        </p:spPr>
        <p:txBody>
          <a:bodyPr>
            <a:normAutofit fontScale="90000"/>
          </a:bodyPr>
          <a:lstStyle/>
          <a:p>
            <a:r>
              <a:rPr lang="en-US" dirty="0"/>
              <a:t>What is Psychiatric Rehabilitation? </a:t>
            </a:r>
            <a:br>
              <a:rPr lang="en-US" dirty="0"/>
            </a:br>
            <a:r>
              <a:rPr lang="en-US" dirty="0"/>
              <a:t>Cont. </a:t>
            </a:r>
          </a:p>
        </p:txBody>
      </p:sp>
      <p:sp>
        <p:nvSpPr>
          <p:cNvPr id="3" name="Content Placeholder 2"/>
          <p:cNvSpPr>
            <a:spLocks noGrp="1"/>
          </p:cNvSpPr>
          <p:nvPr>
            <p:ph sz="half" idx="1"/>
          </p:nvPr>
        </p:nvSpPr>
        <p:spPr>
          <a:xfrm>
            <a:off x="1295403" y="2476506"/>
            <a:ext cx="9969500" cy="3670299"/>
          </a:xfrm>
        </p:spPr>
        <p:txBody>
          <a:bodyPr>
            <a:normAutofit fontScale="92500"/>
          </a:bodyPr>
          <a:lstStyle/>
          <a:p>
            <a:r>
              <a:rPr lang="en-US" sz="2600" dirty="0"/>
              <a:t>People with eclectic backgrounds can deliver psychiatric rehabilitation services.  It is not specific to 1 profession. </a:t>
            </a:r>
          </a:p>
          <a:p>
            <a:r>
              <a:rPr lang="en-US" sz="2600" dirty="0"/>
              <a:t>BUT, it does require ethics, knowledge and skills on how to assist individuals to set rehabilitation goals, assess functioning in relationship to that goal, teach skills related to the goal and develop resources.  </a:t>
            </a:r>
          </a:p>
          <a:p>
            <a:r>
              <a:rPr lang="en-US" sz="2600" dirty="0"/>
              <a:t>It focuses on helping individuals FUNCTION in their daily lives-their ROLES and their ENVIRONMENTS.   </a:t>
            </a:r>
          </a:p>
          <a:p>
            <a:pPr lvl="1"/>
            <a:r>
              <a:rPr lang="en-US" sz="2600" dirty="0"/>
              <a:t>Views symptoms, problems and challenges as obstacles to the goal, their elimination is NOT the primary goal.</a:t>
            </a:r>
          </a:p>
          <a:p>
            <a:pPr marL="0" indent="0">
              <a:buNone/>
            </a:pPr>
            <a:endParaRPr lang="en-US" sz="3600" dirty="0"/>
          </a:p>
          <a:p>
            <a:endParaRPr lang="en-US" dirty="0"/>
          </a:p>
        </p:txBody>
      </p:sp>
      <p:sp>
        <p:nvSpPr>
          <p:cNvPr id="4" name="Footer Placeholder 3">
            <a:extLst>
              <a:ext uri="{FF2B5EF4-FFF2-40B4-BE49-F238E27FC236}">
                <a16:creationId xmlns="" xmlns:a16="http://schemas.microsoft.com/office/drawing/2014/main" id="{30B27EDA-044D-C245-A0F7-1C03304A4E84}"/>
              </a:ext>
            </a:extLst>
          </p:cNvPr>
          <p:cNvSpPr>
            <a:spLocks noGrp="1"/>
          </p:cNvSpPr>
          <p:nvPr>
            <p:ph type="ftr" sz="quarter" idx="11"/>
          </p:nvPr>
        </p:nvSpPr>
        <p:spPr/>
        <p:txBody>
          <a:bodyPr/>
          <a:lstStyle/>
          <a:p>
            <a:r>
              <a:rPr lang="en-US" dirty="0">
                <a:solidFill>
                  <a:schemeClr val="tx1"/>
                </a:solidFill>
              </a:rPr>
              <a:t>5</a:t>
            </a:r>
          </a:p>
        </p:txBody>
      </p:sp>
    </p:spTree>
    <p:extLst>
      <p:ext uri="{BB962C8B-B14F-4D97-AF65-F5344CB8AC3E}">
        <p14:creationId xmlns:p14="http://schemas.microsoft.com/office/powerpoint/2010/main" val="105765369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FCA49B-F5E7-1944-82E5-0D1022371B3B}"/>
              </a:ext>
            </a:extLst>
          </p:cNvPr>
          <p:cNvSpPr>
            <a:spLocks noGrp="1"/>
          </p:cNvSpPr>
          <p:nvPr>
            <p:ph type="title"/>
          </p:nvPr>
        </p:nvSpPr>
        <p:spPr>
          <a:xfrm>
            <a:off x="174460" y="1151337"/>
            <a:ext cx="11843085" cy="1001347"/>
          </a:xfrm>
        </p:spPr>
        <p:txBody>
          <a:bodyPr>
            <a:normAutofit fontScale="90000"/>
          </a:bodyPr>
          <a:lstStyle/>
          <a:p>
            <a:pPr algn="ctr"/>
            <a:r>
              <a:rPr lang="en-US" dirty="0"/>
              <a:t>Certification by Psychiatric Rehabilitation Association</a:t>
            </a:r>
          </a:p>
        </p:txBody>
      </p:sp>
      <p:graphicFrame>
        <p:nvGraphicFramePr>
          <p:cNvPr id="4" name="Content Placeholder 3">
            <a:extLst>
              <a:ext uri="{FF2B5EF4-FFF2-40B4-BE49-F238E27FC236}">
                <a16:creationId xmlns="" xmlns:a16="http://schemas.microsoft.com/office/drawing/2014/main" id="{035177B1-FE4D-2045-888B-266F7D332C4D}"/>
              </a:ext>
            </a:extLst>
          </p:cNvPr>
          <p:cNvGraphicFramePr>
            <a:graphicFrameLocks noGrp="1"/>
          </p:cNvGraphicFramePr>
          <p:nvPr>
            <p:ph idx="1"/>
            <p:extLst>
              <p:ext uri="{D42A27DB-BD31-4B8C-83A1-F6EECF244321}">
                <p14:modId xmlns:p14="http://schemas.microsoft.com/office/powerpoint/2010/main" val="1831375859"/>
              </p:ext>
            </p:extLst>
          </p:nvPr>
        </p:nvGraphicFramePr>
        <p:xfrm>
          <a:off x="1056772" y="2152684"/>
          <a:ext cx="10078453" cy="4167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 xmlns:a16="http://schemas.microsoft.com/office/drawing/2014/main" id="{1CA3694B-B761-F14D-ADDE-B6843FCA5B32}"/>
              </a:ext>
            </a:extLst>
          </p:cNvPr>
          <p:cNvSpPr>
            <a:spLocks noGrp="1"/>
          </p:cNvSpPr>
          <p:nvPr>
            <p:ph type="ftr" sz="quarter" idx="11"/>
          </p:nvPr>
        </p:nvSpPr>
        <p:spPr/>
        <p:txBody>
          <a:bodyPr/>
          <a:lstStyle/>
          <a:p>
            <a:r>
              <a:rPr lang="en-US" dirty="0">
                <a:solidFill>
                  <a:schemeClr val="tx1"/>
                </a:solidFill>
              </a:rPr>
              <a:t>6</a:t>
            </a:r>
          </a:p>
        </p:txBody>
      </p:sp>
    </p:spTree>
    <p:extLst>
      <p:ext uri="{BB962C8B-B14F-4D97-AF65-F5344CB8AC3E}">
        <p14:creationId xmlns:p14="http://schemas.microsoft.com/office/powerpoint/2010/main" val="293580143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ontent Placeholder 3">
            <a:extLst>
              <a:ext uri="{FF2B5EF4-FFF2-40B4-BE49-F238E27FC236}">
                <a16:creationId xmlns="" xmlns:a16="http://schemas.microsoft.com/office/drawing/2014/main" id="{F468392A-5EF6-D44B-9602-28D0A291E478}"/>
              </a:ext>
            </a:extLst>
          </p:cNvPr>
          <p:cNvGraphicFramePr>
            <a:graphicFrameLocks/>
          </p:cNvGraphicFramePr>
          <p:nvPr>
            <p:extLst>
              <p:ext uri="{D42A27DB-BD31-4B8C-83A1-F6EECF244321}">
                <p14:modId xmlns:p14="http://schemas.microsoft.com/office/powerpoint/2010/main" val="1281460636"/>
              </p:ext>
            </p:extLst>
          </p:nvPr>
        </p:nvGraphicFramePr>
        <p:xfrm>
          <a:off x="522157" y="2058873"/>
          <a:ext cx="11428543" cy="4341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a:extLst>
              <a:ext uri="{FF2B5EF4-FFF2-40B4-BE49-F238E27FC236}">
                <a16:creationId xmlns="" xmlns:a16="http://schemas.microsoft.com/office/drawing/2014/main" id="{93732049-989C-49FF-97AE-B7C34F5D18EA}"/>
              </a:ext>
            </a:extLst>
          </p:cNvPr>
          <p:cNvSpPr txBox="1">
            <a:spLocks/>
          </p:cNvSpPr>
          <p:nvPr/>
        </p:nvSpPr>
        <p:spPr>
          <a:xfrm>
            <a:off x="1003300" y="1512276"/>
            <a:ext cx="10515600" cy="1001347"/>
          </a:xfrm>
          <a:prstGeom prst="rect">
            <a:avLst/>
          </a:prstGeom>
        </p:spPr>
        <p:txBody>
          <a:bodyPr/>
          <a:lstStyle>
            <a:lvl1pPr algn="l" defTabSz="914400" rtl="0" eaLnBrk="1" latinLnBrk="0" hangingPunct="1">
              <a:lnSpc>
                <a:spcPct val="90000"/>
              </a:lnSpc>
              <a:spcBef>
                <a:spcPct val="0"/>
              </a:spcBef>
              <a:buNone/>
              <a:defRPr sz="4400" kern="1200">
                <a:solidFill>
                  <a:srgbClr val="164075"/>
                </a:solidFill>
                <a:latin typeface="Gotham Medium" pitchFamily="50" charset="0"/>
                <a:ea typeface="+mj-ea"/>
                <a:cs typeface="Gotham Medium" pitchFamily="50" charset="0"/>
              </a:defRPr>
            </a:lvl1pPr>
          </a:lstStyle>
          <a:p>
            <a:pPr algn="ctr"/>
            <a:r>
              <a:rPr lang="en-US" sz="4800" dirty="0">
                <a:solidFill>
                  <a:schemeClr val="tx1"/>
                </a:solidFill>
                <a:latin typeface="+mj-lt"/>
              </a:rPr>
              <a:t>Benefits of Certification</a:t>
            </a:r>
          </a:p>
        </p:txBody>
      </p:sp>
      <p:sp>
        <p:nvSpPr>
          <p:cNvPr id="2" name="Footer Placeholder 1">
            <a:extLst>
              <a:ext uri="{FF2B5EF4-FFF2-40B4-BE49-F238E27FC236}">
                <a16:creationId xmlns="" xmlns:a16="http://schemas.microsoft.com/office/drawing/2014/main" id="{BBA271D0-7E94-0441-A672-7732A1E99360}"/>
              </a:ext>
            </a:extLst>
          </p:cNvPr>
          <p:cNvSpPr>
            <a:spLocks noGrp="1"/>
          </p:cNvSpPr>
          <p:nvPr>
            <p:ph type="ftr" sz="quarter" idx="11"/>
          </p:nvPr>
        </p:nvSpPr>
        <p:spPr>
          <a:xfrm>
            <a:off x="4165600" y="6400801"/>
            <a:ext cx="3860800" cy="320699"/>
          </a:xfrm>
        </p:spPr>
        <p:txBody>
          <a:bodyPr/>
          <a:lstStyle/>
          <a:p>
            <a:r>
              <a:rPr lang="en-US" dirty="0">
                <a:solidFill>
                  <a:schemeClr val="tx1"/>
                </a:solidFill>
              </a:rPr>
              <a:t>7</a:t>
            </a:r>
          </a:p>
        </p:txBody>
      </p:sp>
    </p:spTree>
    <p:extLst>
      <p:ext uri="{BB962C8B-B14F-4D97-AF65-F5344CB8AC3E}">
        <p14:creationId xmlns:p14="http://schemas.microsoft.com/office/powerpoint/2010/main" val="208118073"/>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23C05BD-F0A7-5C45-8B70-C68C99A299E8}"/>
              </a:ext>
            </a:extLst>
          </p:cNvPr>
          <p:cNvSpPr>
            <a:spLocks noGrp="1"/>
          </p:cNvSpPr>
          <p:nvPr>
            <p:ph sz="half" idx="1"/>
          </p:nvPr>
        </p:nvSpPr>
        <p:spPr>
          <a:xfrm>
            <a:off x="391695" y="2344957"/>
            <a:ext cx="5181600" cy="3346532"/>
          </a:xfrm>
        </p:spPr>
        <p:txBody>
          <a:bodyPr>
            <a:normAutofit fontScale="70000" lnSpcReduction="20000"/>
          </a:bodyPr>
          <a:lstStyle/>
          <a:p>
            <a:r>
              <a:rPr lang="en-US" dirty="0"/>
              <a:t>CPRP is a test-based certification (2001) that fosters the growth of a qualified, ethical, and culturally diverse psychiatric rehabilitation workforce through enforcement of a practitioner code of ethics.</a:t>
            </a:r>
          </a:p>
          <a:p>
            <a:r>
              <a:rPr lang="en-US" dirty="0"/>
              <a:t>Currently there are CPRPs with PhDs to GEDs, occupational therapists to peer specialists, social workers to caseworkers all of whom share a commitment to the fundamental principle that recovery from serious mental illness is possible. </a:t>
            </a:r>
          </a:p>
          <a:p>
            <a:r>
              <a:rPr lang="en-US" dirty="0"/>
              <a:t>8 domains of Practice</a:t>
            </a:r>
          </a:p>
        </p:txBody>
      </p:sp>
      <p:sp>
        <p:nvSpPr>
          <p:cNvPr id="4" name="Content Placeholder 3">
            <a:extLst>
              <a:ext uri="{FF2B5EF4-FFF2-40B4-BE49-F238E27FC236}">
                <a16:creationId xmlns="" xmlns:a16="http://schemas.microsoft.com/office/drawing/2014/main" id="{6180C304-DBC3-2746-9CEA-5C98DE2B8EEE}"/>
              </a:ext>
            </a:extLst>
          </p:cNvPr>
          <p:cNvSpPr>
            <a:spLocks noGrp="1"/>
          </p:cNvSpPr>
          <p:nvPr>
            <p:ph sz="half" idx="2"/>
          </p:nvPr>
        </p:nvSpPr>
        <p:spPr>
          <a:xfrm>
            <a:off x="5973679" y="2232787"/>
            <a:ext cx="5181600" cy="2800433"/>
          </a:xfrm>
        </p:spPr>
        <p:txBody>
          <a:bodyPr>
            <a:normAutofit fontScale="70000" lnSpcReduction="20000"/>
          </a:bodyPr>
          <a:lstStyle/>
          <a:p>
            <a:r>
              <a:rPr lang="en-US" dirty="0"/>
              <a:t>CPRP’s deliver a range of best practices, promising practices and evidenced based practices </a:t>
            </a:r>
            <a:r>
              <a:rPr lang="en-US" b="1" dirty="0"/>
              <a:t>to help adults </a:t>
            </a:r>
            <a:r>
              <a:rPr lang="en-US" dirty="0"/>
              <a:t>live, learn, work, in the roles of their choice and the communities of their choice.  </a:t>
            </a:r>
          </a:p>
          <a:p>
            <a:r>
              <a:rPr lang="en-US" dirty="0"/>
              <a:t>CPRP’s focus on assisting the person develop the critical skills and supports they need to thrive, not just survive, at home, in their relationships, in school/training, at work and in their communities. </a:t>
            </a:r>
          </a:p>
          <a:p>
            <a:endParaRPr lang="en-US" dirty="0"/>
          </a:p>
        </p:txBody>
      </p:sp>
      <p:sp>
        <p:nvSpPr>
          <p:cNvPr id="6" name="Title 1">
            <a:extLst>
              <a:ext uri="{FF2B5EF4-FFF2-40B4-BE49-F238E27FC236}">
                <a16:creationId xmlns="" xmlns:a16="http://schemas.microsoft.com/office/drawing/2014/main" id="{E5611D06-1A18-47B5-9C56-033DB6B12758}"/>
              </a:ext>
            </a:extLst>
          </p:cNvPr>
          <p:cNvSpPr txBox="1">
            <a:spLocks/>
          </p:cNvSpPr>
          <p:nvPr/>
        </p:nvSpPr>
        <p:spPr>
          <a:xfrm>
            <a:off x="1014663" y="1231436"/>
            <a:ext cx="10515600" cy="10013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164075"/>
                </a:solidFill>
                <a:latin typeface="Gotham Medium" pitchFamily="50" charset="0"/>
                <a:ea typeface="+mj-ea"/>
                <a:cs typeface="Gotham Medium" pitchFamily="50" charset="0"/>
              </a:defRPr>
            </a:lvl1pPr>
          </a:lstStyle>
          <a:p>
            <a:r>
              <a:rPr lang="en-US" sz="4000" dirty="0">
                <a:solidFill>
                  <a:schemeClr val="tx1"/>
                </a:solidFill>
                <a:latin typeface="+mn-lt"/>
              </a:rPr>
              <a:t>Certified Psychiatric Rehabilitation Practitioner</a:t>
            </a:r>
            <a:r>
              <a:rPr lang="en-US" sz="4000" dirty="0">
                <a:solidFill>
                  <a:schemeClr val="tx1"/>
                </a:solidFill>
              </a:rPr>
              <a:t>…</a:t>
            </a:r>
          </a:p>
        </p:txBody>
      </p:sp>
      <p:pic>
        <p:nvPicPr>
          <p:cNvPr id="12" name="Picture 11">
            <a:extLst>
              <a:ext uri="{FF2B5EF4-FFF2-40B4-BE49-F238E27FC236}">
                <a16:creationId xmlns="" xmlns:a16="http://schemas.microsoft.com/office/drawing/2014/main" id="{B7A48A9D-6AFE-4E22-B3F0-E13F5622BE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11509" y="4529689"/>
            <a:ext cx="2875547" cy="2222013"/>
          </a:xfrm>
          <a:prstGeom prst="rect">
            <a:avLst/>
          </a:prstGeom>
        </p:spPr>
      </p:pic>
      <p:sp>
        <p:nvSpPr>
          <p:cNvPr id="2" name="Footer Placeholder 1">
            <a:extLst>
              <a:ext uri="{FF2B5EF4-FFF2-40B4-BE49-F238E27FC236}">
                <a16:creationId xmlns="" xmlns:a16="http://schemas.microsoft.com/office/drawing/2014/main" id="{11BAE95B-DFE9-E247-81AC-B7286899C866}"/>
              </a:ext>
            </a:extLst>
          </p:cNvPr>
          <p:cNvSpPr>
            <a:spLocks noGrp="1"/>
          </p:cNvSpPr>
          <p:nvPr>
            <p:ph type="ftr" sz="quarter" idx="11"/>
          </p:nvPr>
        </p:nvSpPr>
        <p:spPr/>
        <p:txBody>
          <a:bodyPr/>
          <a:lstStyle/>
          <a:p>
            <a:r>
              <a:rPr lang="en-US" dirty="0">
                <a:solidFill>
                  <a:schemeClr val="tx1"/>
                </a:solidFill>
              </a:rPr>
              <a:t>8</a:t>
            </a:r>
          </a:p>
        </p:txBody>
      </p:sp>
    </p:spTree>
    <p:extLst>
      <p:ext uri="{BB962C8B-B14F-4D97-AF65-F5344CB8AC3E}">
        <p14:creationId xmlns:p14="http://schemas.microsoft.com/office/powerpoint/2010/main" val="1933822056"/>
      </p:ext>
    </p:extLst>
  </p:cSld>
  <p:clrMapOvr>
    <a:masterClrMapping/>
  </p:clrMapOvr>
  <p:transition spd="slow">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4BE0A2-13C6-8949-9DBE-DAD3F356A724}"/>
              </a:ext>
            </a:extLst>
          </p:cNvPr>
          <p:cNvSpPr>
            <a:spLocks noGrp="1"/>
          </p:cNvSpPr>
          <p:nvPr>
            <p:ph type="title"/>
          </p:nvPr>
        </p:nvSpPr>
        <p:spPr>
          <a:xfrm>
            <a:off x="84226" y="1164314"/>
            <a:ext cx="11880471" cy="1001347"/>
          </a:xfrm>
        </p:spPr>
        <p:txBody>
          <a:bodyPr>
            <a:normAutofit/>
          </a:bodyPr>
          <a:lstStyle/>
          <a:p>
            <a:pPr algn="ctr"/>
            <a:r>
              <a:rPr lang="en-US" sz="4000" dirty="0"/>
              <a:t>Certified Child and Family Resiliency Practitioner…</a:t>
            </a:r>
          </a:p>
        </p:txBody>
      </p:sp>
      <p:sp>
        <p:nvSpPr>
          <p:cNvPr id="3" name="Content Placeholder 2">
            <a:extLst>
              <a:ext uri="{FF2B5EF4-FFF2-40B4-BE49-F238E27FC236}">
                <a16:creationId xmlns="" xmlns:a16="http://schemas.microsoft.com/office/drawing/2014/main" id="{CB10B09C-B8F7-8D47-B0D0-42879E9A5130}"/>
              </a:ext>
            </a:extLst>
          </p:cNvPr>
          <p:cNvSpPr>
            <a:spLocks noGrp="1"/>
          </p:cNvSpPr>
          <p:nvPr>
            <p:ph sz="half" idx="1"/>
          </p:nvPr>
        </p:nvSpPr>
        <p:spPr>
          <a:xfrm>
            <a:off x="279403" y="2070100"/>
            <a:ext cx="5892801" cy="3722126"/>
          </a:xfrm>
        </p:spPr>
        <p:txBody>
          <a:bodyPr>
            <a:noAutofit/>
          </a:bodyPr>
          <a:lstStyle/>
          <a:p>
            <a:r>
              <a:rPr lang="en-US" sz="2000" dirty="0"/>
              <a:t>is a test-based credential (2016) that moved from certification (</a:t>
            </a:r>
            <a:r>
              <a:rPr lang="en-US" sz="2000"/>
              <a:t>2010), </a:t>
            </a:r>
            <a:r>
              <a:rPr lang="en-US" sz="2000" dirty="0"/>
              <a:t>that fosters the growth of a qualified, ethical, and culturally diverse child and family psychiatric rehabilitation workforce through enforcement of a practitioner code of ethics. </a:t>
            </a:r>
          </a:p>
          <a:p>
            <a:r>
              <a:rPr lang="en-US" sz="2000" dirty="0"/>
              <a:t>CFRPS may be individuals with PhDs to GEDs, occupational therapists to teachers, social workers to caseworkers, all of whom share a commitment to the fundamental principle that children are resilient. </a:t>
            </a:r>
          </a:p>
          <a:p>
            <a:r>
              <a:rPr lang="en-US" sz="2000" dirty="0"/>
              <a:t>8 domains of practice</a:t>
            </a:r>
          </a:p>
        </p:txBody>
      </p:sp>
      <p:sp>
        <p:nvSpPr>
          <p:cNvPr id="4" name="Content Placeholder 3">
            <a:extLst>
              <a:ext uri="{FF2B5EF4-FFF2-40B4-BE49-F238E27FC236}">
                <a16:creationId xmlns="" xmlns:a16="http://schemas.microsoft.com/office/drawing/2014/main" id="{E0E256A1-4C45-3845-9AF2-DE9A86307017}"/>
              </a:ext>
            </a:extLst>
          </p:cNvPr>
          <p:cNvSpPr>
            <a:spLocks noGrp="1"/>
          </p:cNvSpPr>
          <p:nvPr>
            <p:ph sz="half" idx="2"/>
          </p:nvPr>
        </p:nvSpPr>
        <p:spPr>
          <a:xfrm>
            <a:off x="5981703" y="2183258"/>
            <a:ext cx="5372100" cy="2566542"/>
          </a:xfrm>
        </p:spPr>
        <p:txBody>
          <a:bodyPr>
            <a:normAutofit fontScale="32500" lnSpcReduction="20000"/>
          </a:bodyPr>
          <a:lstStyle/>
          <a:p>
            <a:r>
              <a:rPr lang="en-US" sz="6200" dirty="0"/>
              <a:t>CFRP’s promote quality of life, community integration and successful transition to adulthood through skill and resource development for children and youth who have experienced serious emotional or behavioral difficulties that significantly impair their ability to function successfully  in home, school, family or community life.  </a:t>
            </a:r>
          </a:p>
          <a:p>
            <a:endParaRPr lang="en-US" dirty="0"/>
          </a:p>
        </p:txBody>
      </p:sp>
      <p:sp>
        <p:nvSpPr>
          <p:cNvPr id="5" name="Title 1">
            <a:extLst>
              <a:ext uri="{FF2B5EF4-FFF2-40B4-BE49-F238E27FC236}">
                <a16:creationId xmlns="" xmlns:a16="http://schemas.microsoft.com/office/drawing/2014/main" id="{9727AD6B-B29C-D64A-B281-AD189C86A541}"/>
              </a:ext>
            </a:extLst>
          </p:cNvPr>
          <p:cNvSpPr txBox="1">
            <a:spLocks/>
          </p:cNvSpPr>
          <p:nvPr/>
        </p:nvSpPr>
        <p:spPr>
          <a:xfrm>
            <a:off x="6172203" y="1208868"/>
            <a:ext cx="5792492" cy="456114"/>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6" name="Content Placeholder 2">
            <a:extLst>
              <a:ext uri="{FF2B5EF4-FFF2-40B4-BE49-F238E27FC236}">
                <a16:creationId xmlns="" xmlns:a16="http://schemas.microsoft.com/office/drawing/2014/main" id="{83BC4B38-8021-8646-82C6-8DEE21838AD8}"/>
              </a:ext>
            </a:extLst>
          </p:cNvPr>
          <p:cNvSpPr txBox="1">
            <a:spLocks/>
          </p:cNvSpPr>
          <p:nvPr/>
        </p:nvSpPr>
        <p:spPr>
          <a:xfrm>
            <a:off x="6172203" y="4889190"/>
            <a:ext cx="5792492" cy="18060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9" name="Picture 8">
            <a:extLst>
              <a:ext uri="{FF2B5EF4-FFF2-40B4-BE49-F238E27FC236}">
                <a16:creationId xmlns="" xmlns:a16="http://schemas.microsoft.com/office/drawing/2014/main" id="{EBCD420B-4F66-44B7-9C25-4C8F7C1ADF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7957" y="5100076"/>
            <a:ext cx="3186739" cy="1384300"/>
          </a:xfrm>
          <a:prstGeom prst="rect">
            <a:avLst/>
          </a:prstGeom>
        </p:spPr>
      </p:pic>
      <p:sp>
        <p:nvSpPr>
          <p:cNvPr id="7" name="Footer Placeholder 6">
            <a:extLst>
              <a:ext uri="{FF2B5EF4-FFF2-40B4-BE49-F238E27FC236}">
                <a16:creationId xmlns="" xmlns:a16="http://schemas.microsoft.com/office/drawing/2014/main" id="{051A3F81-C6C3-4843-85A1-C80DFE8A9803}"/>
              </a:ext>
            </a:extLst>
          </p:cNvPr>
          <p:cNvSpPr>
            <a:spLocks noGrp="1"/>
          </p:cNvSpPr>
          <p:nvPr>
            <p:ph type="ftr" sz="quarter" idx="11"/>
          </p:nvPr>
        </p:nvSpPr>
        <p:spPr/>
        <p:txBody>
          <a:bodyPr/>
          <a:lstStyle/>
          <a:p>
            <a:r>
              <a:rPr lang="en-US" dirty="0">
                <a:solidFill>
                  <a:schemeClr val="tx1"/>
                </a:solidFill>
              </a:rPr>
              <a:t>9</a:t>
            </a:r>
          </a:p>
        </p:txBody>
      </p:sp>
    </p:spTree>
    <p:extLst>
      <p:ext uri="{BB962C8B-B14F-4D97-AF65-F5344CB8AC3E}">
        <p14:creationId xmlns:p14="http://schemas.microsoft.com/office/powerpoint/2010/main" val="334819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Collabware CLM Item Unique ID</Name>
    <Synchronization>Synchronous</Synchronization>
    <Type>1</Type>
    <SequenceNumber>1</SequenceNumber>
    <Url/>
    <Assembly>Collabware.SharePoint.RecordsManagement, Version=1.0.0.0, Culture=neutral, PublicKeyToken=801662d3f2b71412</Assembly>
    <Class>Collabware.SharePoint.RecordsManagement.ItemUniqueIdContentTypeReceiver</Class>
    <Data/>
    <Filter/>
  </Receiver>
  <Receiver>
    <Name>Collabware CLM Item Unique ID</Name>
    <Synchronization>Synchronous</Synchronization>
    <Type>10002</Type>
    <SequenceNumber>10500</SequenceNumber>
    <Url/>
    <Assembly>Collabware.SharePoint.RecordsManagement, Version=1.0.0.0, Culture=neutral, PublicKeyToken=801662d3f2b71412</Assembly>
    <Class>Collabware.SharePoint.RecordsManagement.ItemUniqueIdContentTypeReceiver</Class>
    <Data/>
    <Filter/>
  </Receiver>
  <Receiver>
    <Name>Collabware CLM Item Unique ID</Name>
    <Synchronization>Synchronous</Synchronization>
    <Type>10004</Type>
    <SequenceNumber>10501</SequenceNumber>
    <Url/>
    <Assembly>Collabware.SharePoint.RecordsManagement, Version=1.0.0.0, Culture=neutral, PublicKeyToken=801662d3f2b71412</Assembly>
    <Class>Collabware.SharePoint.RecordsManagement.ItemUniqueIdContentTypeReceiver</Class>
    <Data/>
    <Filter/>
  </Receiver>
  <Receiver>
    <Name>Collabware CLM Item Unique ID</Name>
    <Synchronization>Synchronous</Synchronization>
    <Type>10006</Type>
    <SequenceNumber>10502</SequenceNumber>
    <Url/>
    <Assembly>Collabware.SharePoint.RecordsManagement, Version=1.0.0.0, Culture=neutral, PublicKeyToken=801662d3f2b71412</Assembly>
    <Class>Collabware.SharePoint.RecordsManagement.ItemUniqueIdContentTypeReceiver</Class>
    <Data/>
    <Filter/>
  </Receiver>
  <Receiver>
    <Name>Collabware CLM Item Processing</Name>
    <Synchronization>Synchronous</Synchronization>
    <Type>10001</Type>
    <SequenceNumber>12000</SequenceNumber>
    <Url/>
    <Assembly>Collabware.SharePoint.RecordsManagement, Version=1.0.0.0, Culture=neutral, PublicKeyToken=801662d3f2b71412</Assembly>
    <Class>Collabware.SharePoint.RecordsManagement.ItemProcessingContentTypeReceiver</Class>
    <Data/>
    <Filter/>
  </Receiver>
  <Receiver>
    <Name>Collabware CLM Item Processing</Name>
    <Synchronization>Asynchronous</Synchronization>
    <Type>10002</Type>
    <SequenceNumber>12001</SequenceNumber>
    <Url/>
    <Assembly>Collabware.SharePoint.RecordsManagement, Version=1.0.0.0, Culture=neutral, PublicKeyToken=801662d3f2b71412</Assembly>
    <Class>Collabware.SharePoint.RecordsManagement.ItemProcessingContentTypeReceiver</Class>
    <Data/>
    <Filter/>
  </Receiver>
  <Receiver>
    <Name>Collabware CLM Item Processing</Name>
    <Synchronization>Asynchronous</Synchronization>
    <Type>10004</Type>
    <SequenceNumber>12002</SequenceNumber>
    <Url/>
    <Assembly>Collabware.SharePoint.RecordsManagement, Version=1.0.0.0, Culture=neutral, PublicKeyToken=801662d3f2b71412</Assembly>
    <Class>Collabware.SharePoint.RecordsManagement.ItemProcessingContentTypeReceiver</Class>
    <Data/>
    <Filter/>
  </Receiver>
  <Receiver>
    <Name>Collabware CLM Item Audit</Name>
    <Synchronization>Asynchronous</Synchronization>
    <Type>10001</Type>
    <SequenceNumber>11000</SequenceNumber>
    <Url/>
    <Assembly>Collabware.SharePoint.RecordsManagement, Version=1.0.0.0, Culture=neutral, PublicKeyToken=801662d3f2b71412</Assembly>
    <Class>Collabware.SharePoint.RecordsManagement.ItemAuditContentTypeReceiver</Class>
    <Data/>
    <Filter/>
  </Receiver>
  <Receiver>
    <Name>Collabware CLM Item Audit</Name>
    <Synchronization>Asynchronous</Synchronization>
    <Type>10002</Type>
    <SequenceNumber>11001</SequenceNumber>
    <Url/>
    <Assembly>Collabware.SharePoint.RecordsManagement, Version=1.0.0.0, Culture=neutral, PublicKeyToken=801662d3f2b71412</Assembly>
    <Class>Collabware.SharePoint.RecordsManagement.ItemAuditContentTypeReceiver</Class>
    <Data/>
    <Filter/>
  </Receiver>
  <Receiver>
    <Name>Collabware CLM Item Audit</Name>
    <Synchronization>Asynchronous</Synchronization>
    <Type>10005</Type>
    <SequenceNumber>11002</SequenceNumber>
    <Url/>
    <Assembly>Collabware.SharePoint.RecordsManagement, Version=1.0.0.0, Culture=neutral, PublicKeyToken=801662d3f2b71412</Assembly>
    <Class>Collabware.SharePoint.RecordsManagement.ItemAuditContentTypeReceiver</Class>
    <Data/>
    <Filter/>
  </Receiver>
  <Receiver>
    <Name>Collabware CLM Item Audit</Name>
    <Synchronization>Asynchronous</Synchronization>
    <Type>10006</Type>
    <SequenceNumber>11003</SequenceNumber>
    <Url/>
    <Assembly>Collabware.SharePoint.RecordsManagement, Version=1.0.0.0, Culture=neutral, PublicKeyToken=801662d3f2b71412</Assembly>
    <Class>Collabware.SharePoint.RecordsManagement.ItemAuditContentTypeReceiver</Class>
    <Data/>
    <Filter/>
  </Receiver>
  <Receiver>
    <Name>Collabware CLM Item Audit</Name>
    <Synchronization>Asynchronous</Synchronization>
    <Type>10004</Type>
    <SequenceNumber>11004</SequenceNumber>
    <Url/>
    <Assembly>Collabware.SharePoint.RecordsManagement, Version=1.0.0.0, Culture=neutral, PublicKeyToken=801662d3f2b71412</Assembly>
    <Class>Collabware.SharePoint.RecordsManagement.ItemAuditContentTypeReceiver</Class>
    <Data/>
    <Filter/>
  </Receiver>
  <Receiver>
    <Name>Collabware CLM Item Audit</Name>
    <Synchronization>Synchronous</Synchronization>
    <Type>3</Type>
    <SequenceNumber>11005</SequenceNumber>
    <Url/>
    <Assembly>Collabware.SharePoint.RecordsManagement, Version=1.0.0.0, Culture=neutral, PublicKeyToken=801662d3f2b71412</Assembly>
    <Class>Collabware.SharePoint.RecordsManagement.ItemAuditContentTypeReceiver</Class>
    <Data/>
    <Filter/>
  </Receiver>
  <Receiver>
    <Name>Collabware CLM Item Security</Name>
    <Synchronization>Asynchronous</Synchronization>
    <Type>10002</Type>
    <SequenceNumber>13000</SequenceNumber>
    <Url/>
    <Assembly>Collabware.SharePoint.RecordsManagement, Version=1.0.0.0, Culture=neutral, PublicKeyToken=801662d3f2b71412</Assembly>
    <Class>Collabware.SharePoint.RecordsManagement.ItemSecurityContentTypeReceiver</Class>
    <Data/>
    <Filter/>
  </Receiver>
</spe:Receivers>
</file>

<file path=customXml/item4.xml><?xml version="1.0" encoding="utf-8"?>
<?mso-contentType ?>
<SharedContentType xmlns="Microsoft.SharePoint.Taxonomy.ContentTypeSync" SourceId="fdf5619e-40eb-4dc4-9ea8-6d642bef26e9" ContentTypeId="0x0101" PreviousValue="false"/>
</file>

<file path=customXml/item5.xml><?xml version="1.0" encoding="utf-8"?>
<ct:contentTypeSchema xmlns:ct="http://schemas.microsoft.com/office/2006/metadata/contentType" xmlns:ma="http://schemas.microsoft.com/office/2006/metadata/properties/metaAttributes" ct:_="" ma:_="" ma:contentTypeName="Document" ma:contentTypeID="0x010100240C8E6FCDADED4C940A752B5A0048AA" ma:contentTypeVersion="1" ma:contentTypeDescription="Create a new document." ma:contentTypeScope="" ma:versionID="b8fa021fed15c9ce9ff29cb05cf0dc5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0D31E9-2EB9-4FAD-AFB2-135DA2F8A68F}">
  <ds:schemaRefs>
    <ds:schemaRef ds:uri="http://purl.org/dc/elements/1.1/"/>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CFE19E40-0413-4A3C-AE3F-F94E6D4AC9F1}">
  <ds:schemaRefs>
    <ds:schemaRef ds:uri="http://schemas.microsoft.com/sharepoint/v3/contenttype/forms"/>
  </ds:schemaRefs>
</ds:datastoreItem>
</file>

<file path=customXml/itemProps3.xml><?xml version="1.0" encoding="utf-8"?>
<ds:datastoreItem xmlns:ds="http://schemas.openxmlformats.org/officeDocument/2006/customXml" ds:itemID="{AE941332-92E7-490D-B266-04F24F16573D}">
  <ds:schemaRefs>
    <ds:schemaRef ds:uri="http://schemas.microsoft.com/sharepoint/events"/>
  </ds:schemaRefs>
</ds:datastoreItem>
</file>

<file path=customXml/itemProps4.xml><?xml version="1.0" encoding="utf-8"?>
<ds:datastoreItem xmlns:ds="http://schemas.openxmlformats.org/officeDocument/2006/customXml" ds:itemID="{72B05CF6-1F58-4A08-8DB1-E2141EE129C8}">
  <ds:schemaRefs>
    <ds:schemaRef ds:uri="Microsoft.SharePoint.Taxonomy.ContentTypeSync"/>
  </ds:schemaRefs>
</ds:datastoreItem>
</file>

<file path=customXml/itemProps5.xml><?xml version="1.0" encoding="utf-8"?>
<ds:datastoreItem xmlns:ds="http://schemas.openxmlformats.org/officeDocument/2006/customXml" ds:itemID="{C9075DD2-F41B-4722-B4CD-BCF1D5DB69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615</TotalTime>
  <Words>1450</Words>
  <Application>Microsoft Office PowerPoint</Application>
  <PresentationFormat>Custom</PresentationFormat>
  <Paragraphs>103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Children’s Skills Building/CBRS</vt:lpstr>
      <vt:lpstr>Psychiatric Rehabilitation Association</vt:lpstr>
      <vt:lpstr>Our Mission</vt:lpstr>
      <vt:lpstr>What is Psychiatric Rehabilitation? </vt:lpstr>
      <vt:lpstr>What is Psychiatric Rehabilitation?  Cont. </vt:lpstr>
      <vt:lpstr>Certification by Psychiatric Rehabilitation Association</vt:lpstr>
      <vt:lpstr>PowerPoint Presentation</vt:lpstr>
      <vt:lpstr>PowerPoint Presentation</vt:lpstr>
      <vt:lpstr>Certified Child and Family Resiliency Practitioner…</vt:lpstr>
      <vt:lpstr>The Child and Family Team Approach</vt:lpstr>
      <vt:lpstr>The Benefits of The Teaming Approach</vt:lpstr>
      <vt:lpstr>The Benefits of The Teaming Approach Cont. </vt:lpstr>
      <vt:lpstr>PowerPoint Presentation</vt:lpstr>
      <vt:lpstr>Practitioner Skills for the Team</vt:lpstr>
      <vt:lpstr>Practitioner Skills for the Team, Cont. </vt:lpstr>
    </vt:vector>
  </TitlesOfParts>
  <Company>NGIT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Skills Building/CBRS</dc:title>
  <dc:creator>Brian Reach (MCI Washington)</dc:creator>
  <cp:lastModifiedBy>Allison Gilbreath</cp:lastModifiedBy>
  <cp:revision>41</cp:revision>
  <dcterms:created xsi:type="dcterms:W3CDTF">2017-11-16T21:33:57Z</dcterms:created>
  <dcterms:modified xsi:type="dcterms:W3CDTF">2018-05-10T15:21:22Z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0x010100240C8E6FCDADED4C940A752B5A0048AA</vt:lpwstr>
  </property>
</Properties>
</file>