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</p:sldMasterIdLst>
  <p:notesMasterIdLst>
    <p:notesMasterId r:id="rId29"/>
  </p:notesMasterIdLst>
  <p:handoutMasterIdLst>
    <p:handoutMasterId r:id="rId30"/>
  </p:handoutMasterIdLst>
  <p:sldIdLst>
    <p:sldId id="307" r:id="rId5"/>
    <p:sldId id="301" r:id="rId6"/>
    <p:sldId id="275" r:id="rId7"/>
    <p:sldId id="264" r:id="rId8"/>
    <p:sldId id="267" r:id="rId9"/>
    <p:sldId id="306" r:id="rId10"/>
    <p:sldId id="257" r:id="rId11"/>
    <p:sldId id="278" r:id="rId12"/>
    <p:sldId id="268" r:id="rId13"/>
    <p:sldId id="269" r:id="rId14"/>
    <p:sldId id="270" r:id="rId15"/>
    <p:sldId id="302" r:id="rId16"/>
    <p:sldId id="259" r:id="rId17"/>
    <p:sldId id="260" r:id="rId18"/>
    <p:sldId id="296" r:id="rId19"/>
    <p:sldId id="286" r:id="rId20"/>
    <p:sldId id="297" r:id="rId21"/>
    <p:sldId id="293" r:id="rId22"/>
    <p:sldId id="294" r:id="rId23"/>
    <p:sldId id="282" r:id="rId24"/>
    <p:sldId id="305" r:id="rId25"/>
    <p:sldId id="295" r:id="rId26"/>
    <p:sldId id="263" r:id="rId27"/>
    <p:sldId id="308" r:id="rId28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14" autoAdjust="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548" y="-8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F64B92-E698-42C2-BDC5-4C96A3DA0755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52B17E-EB0B-4BDE-BAE9-B0F3954CE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090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BE2FB4-F37D-416A-90B3-28D620E61F7C}" type="datetimeFigureOut">
              <a:rPr lang="en-US" smtClean="0"/>
              <a:t>2/25/2014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D0994C-5BFD-4459-ADFF-58A38B44B6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51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0994C-5BFD-4459-ADFF-58A38B44B6B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21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Reasons for comprehensive service agencies:</a:t>
            </a:r>
          </a:p>
          <a:p>
            <a:pPr marL="228600" indent="-228600">
              <a:buAutoNum type="arabicPeriod"/>
            </a:pPr>
            <a:r>
              <a:rPr lang="en-US" dirty="0" smtClean="0"/>
              <a:t>Encourages multimodality treatments</a:t>
            </a:r>
          </a:p>
          <a:p>
            <a:pPr marL="228600" indent="-228600">
              <a:buAutoNum type="arabicPeriod"/>
            </a:pPr>
            <a:r>
              <a:rPr lang="en-US" dirty="0" smtClean="0"/>
              <a:t>Continuity of care across providers</a:t>
            </a:r>
          </a:p>
          <a:p>
            <a:pPr marL="228600" indent="-228600">
              <a:buAutoNum type="arabicPeriod"/>
            </a:pPr>
            <a:r>
              <a:rPr lang="en-US" dirty="0" smtClean="0"/>
              <a:t>Integration</a:t>
            </a:r>
            <a:r>
              <a:rPr lang="en-US" baseline="0" dirty="0" smtClean="0"/>
              <a:t> of clinical information about treatment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Removes barriers to communication among providers</a:t>
            </a:r>
          </a:p>
          <a:p>
            <a:pPr marL="228600" indent="-228600">
              <a:buAutoNum type="arabicPeriod"/>
            </a:pPr>
            <a:r>
              <a:rPr lang="en-US" dirty="0" smtClean="0"/>
              <a:t>Increases opportunities to provide</a:t>
            </a:r>
            <a:r>
              <a:rPr lang="en-US" baseline="0" dirty="0" smtClean="0"/>
              <a:t> members medically necessary treatment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0994C-5BFD-4459-ADFF-58A38B44B6B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123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Optum_RGB_PP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2157413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Optum_ColorBand-0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8563"/>
            <a:ext cx="9144000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4888" y="5527675"/>
            <a:ext cx="7680325" cy="342900"/>
          </a:xfrm>
        </p:spPr>
        <p:txBody>
          <a:bodyPr/>
          <a:lstStyle>
            <a:lvl1pPr>
              <a:spcAft>
                <a:spcPct val="20000"/>
              </a:spcAft>
              <a:defRPr sz="2000" b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4888" y="5930900"/>
            <a:ext cx="7680325" cy="547688"/>
          </a:xfrm>
        </p:spPr>
        <p:txBody>
          <a:bodyPr/>
          <a:lstStyle>
            <a:lvl1pPr marL="0" indent="0">
              <a:spcAft>
                <a:spcPct val="0"/>
              </a:spcAft>
              <a:buFontTx/>
              <a:buNone/>
              <a:defRPr sz="1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9257366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CD53F-588D-4376-B56C-41C94E79F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511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52400"/>
            <a:ext cx="2057400" cy="6018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52400"/>
            <a:ext cx="6019800" cy="6018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CD53F-588D-4376-B56C-41C94E79F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89749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52400"/>
            <a:ext cx="8226425" cy="61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960438"/>
            <a:ext cx="8228013" cy="5210175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CD53F-588D-4376-B56C-41C94E79F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02256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Optum_ColorBand-0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8563"/>
            <a:ext cx="9144000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Optum_RGB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2157413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99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346325" y="2682875"/>
            <a:ext cx="6307138" cy="649288"/>
          </a:xfrm>
        </p:spPr>
        <p:txBody>
          <a:bodyPr anchor="ctr"/>
          <a:lstStyle>
            <a:lvl1pPr>
              <a:spcAft>
                <a:spcPct val="20000"/>
              </a:spcAft>
              <a:defRPr b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399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46325" y="5564188"/>
            <a:ext cx="6307138" cy="914400"/>
          </a:xfrm>
        </p:spPr>
        <p:txBody>
          <a:bodyPr/>
          <a:lstStyle>
            <a:lvl1pPr marL="0" indent="0">
              <a:spcAft>
                <a:spcPct val="0"/>
              </a:spcAft>
              <a:buFontTx/>
              <a:buNone/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0494072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57328-7492-4C13-8CB3-A19172E449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7698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92E61-8F98-49B7-9380-8E7BBA8CA2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0950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60438"/>
            <a:ext cx="4037013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960438"/>
            <a:ext cx="40386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E9CD4-E728-4E23-9DFA-0C0926597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20098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B3B9F-FD34-4954-BC9C-565F06F30D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28104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A5134-9FDD-460C-A8C2-304AE9DA7B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383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285A5-6FA0-442D-ABE5-F9192118E6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937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61257"/>
            <a:ext cx="8226425" cy="5023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CD53F-588D-4376-B56C-41C94E79F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757374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6026A-E9E8-4138-A115-82606A9ACE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310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7D547-5F21-4609-BBAE-8519EBCEB3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75459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BBFD6-87B0-4299-B719-44A7331C42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10229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52400"/>
            <a:ext cx="2057400" cy="6018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52400"/>
            <a:ext cx="6019800" cy="6018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79DA0-213E-4F42-A135-7CD163FFD4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88042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5097463"/>
            <a:ext cx="9144000" cy="1760537"/>
          </a:xfrm>
          <a:prstGeom prst="rect">
            <a:avLst/>
          </a:prstGeom>
          <a:solidFill>
            <a:srgbClr val="E8772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pic>
        <p:nvPicPr>
          <p:cNvPr id="5" name="Picture 11" descr="Optum_ColorBand-0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8563"/>
            <a:ext cx="9144000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Optum_RGB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2157413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4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46325" y="2682875"/>
            <a:ext cx="6307138" cy="649288"/>
          </a:xfrm>
        </p:spPr>
        <p:txBody>
          <a:bodyPr anchor="ctr"/>
          <a:lstStyle>
            <a:lvl1pPr>
              <a:spcAft>
                <a:spcPct val="20000"/>
              </a:spcAft>
              <a:defRPr b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348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346325" y="5564188"/>
            <a:ext cx="6307138" cy="914400"/>
          </a:xfrm>
        </p:spPr>
        <p:txBody>
          <a:bodyPr/>
          <a:lstStyle>
            <a:lvl1pPr marL="0" indent="0">
              <a:spcAft>
                <a:spcPct val="0"/>
              </a:spcAft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4553868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6825F-649C-4CC7-9A3B-DE2C4970F8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8507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1D080-AAAC-49C8-8BD0-85FFC09483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74192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60438"/>
            <a:ext cx="4037013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960438"/>
            <a:ext cx="40386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CA2B0-03F4-4E0D-9626-C66531688D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11764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79150-DEE0-4891-B915-1A2FA350C5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4193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E5AD3-31B6-424A-809C-EBCA2E5E1A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1067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CD53F-588D-4376-B56C-41C94E79F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48769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0069D-BF54-4D01-B89D-BC33085082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609736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9578-9162-4296-B652-B41DAE1AF1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472145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12711-730B-4878-BE47-C73FE21EFF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04871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D3B99-85D9-4D60-8007-03034B817E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49968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52400"/>
            <a:ext cx="2057400" cy="6018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52400"/>
            <a:ext cx="6019800" cy="6018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F1F9F-A431-43F1-8C5A-BD082C5D1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98076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106451203_20re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6" t="10016" r="2686" b="38252"/>
          <a:stretch>
            <a:fillRect/>
          </a:stretch>
        </p:blipFill>
        <p:spPr bwMode="auto">
          <a:xfrm>
            <a:off x="0" y="1235075"/>
            <a:ext cx="9144000" cy="377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Optum_ColorBand-0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8563"/>
            <a:ext cx="9144000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Optum_RGB_PP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2157413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346325" y="2682875"/>
            <a:ext cx="6307138" cy="649288"/>
          </a:xfrm>
        </p:spPr>
        <p:txBody>
          <a:bodyPr anchor="ctr"/>
          <a:lstStyle>
            <a:lvl1pPr>
              <a:spcAft>
                <a:spcPct val="20000"/>
              </a:spcAft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37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46325" y="5564188"/>
            <a:ext cx="6307138" cy="914400"/>
          </a:xfrm>
        </p:spPr>
        <p:txBody>
          <a:bodyPr/>
          <a:lstStyle>
            <a:lvl1pPr marL="0" indent="0">
              <a:spcAft>
                <a:spcPct val="0"/>
              </a:spcAft>
              <a:buFontTx/>
              <a:buNone/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2219025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15091-1947-4D72-A4DC-71334CD3B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09146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3CAB6-366B-4993-B8A1-8EA3DB9C56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30749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60438"/>
            <a:ext cx="4037013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960438"/>
            <a:ext cx="40386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B52AE-F01A-4CD4-8D9C-2074206149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32456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498D4-386C-4C91-AA24-E8B3F0C21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236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60438"/>
            <a:ext cx="4037013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960438"/>
            <a:ext cx="40386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CD53F-588D-4376-B56C-41C94E79F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722817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38F7A-396E-456C-A44B-D73049643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680200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88A00-9D45-441A-93CD-C8A1E8010C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85077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A204B-F45F-43F2-809F-6041AB8905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0707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45492-9C81-4BDA-8E8E-54A7E90856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65751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5FC80-FA4A-44FA-8428-19DA08B4D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2037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52400"/>
            <a:ext cx="2057400" cy="6018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52400"/>
            <a:ext cx="6019800" cy="6018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3B5DF-FB77-4296-B8BA-C4E19A9DF8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0020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CD53F-588D-4376-B56C-41C94E79F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7150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CD53F-588D-4376-B56C-41C94E79F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3003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CD53F-588D-4376-B56C-41C94E79F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1509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CD53F-588D-4376-B56C-41C94E79F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8093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CD53F-588D-4376-B56C-41C94E79F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59159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52400"/>
            <a:ext cx="822642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60438"/>
            <a:ext cx="8228013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80188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800">
                <a:latin typeface="Arial" charset="0"/>
              </a:defRPr>
            </a:lvl1pPr>
          </a:lstStyle>
          <a:p>
            <a:fld id="{AB3CD53F-588D-4376-B56C-41C94E79F1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29" name="Line 9"/>
          <p:cNvSpPr>
            <a:spLocks noChangeShapeType="1"/>
          </p:cNvSpPr>
          <p:nvPr/>
        </p:nvSpPr>
        <p:spPr bwMode="auto">
          <a:xfrm>
            <a:off x="457200" y="838200"/>
            <a:ext cx="8229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6477000" y="6580188"/>
            <a:ext cx="1824038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/>
            </a:pPr>
            <a:r>
              <a:rPr lang="en-US" sz="700" dirty="0" smtClean="0"/>
              <a:t>Proprietary and Confidential. Do not distribute.</a:t>
            </a:r>
          </a:p>
        </p:txBody>
      </p:sp>
      <p:pic>
        <p:nvPicPr>
          <p:cNvPr id="1031" name="Picture 16" descr="Optum_RGB_PP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78563"/>
            <a:ext cx="118903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2" descr="Optum_ColorBand-02"/>
          <p:cNvPicPr preferRelativeResize="0"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0"/>
          <a:stretch>
            <a:fillRect/>
          </a:stretch>
        </p:blipFill>
        <p:spPr bwMode="auto">
          <a:xfrm>
            <a:off x="1484313" y="6475413"/>
            <a:ext cx="7200900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168275" indent="-168275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227013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795338" indent="-171450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139825" indent="-2301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4208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8780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3352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27924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2496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52400"/>
            <a:ext cx="822642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60438"/>
            <a:ext cx="8228013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94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80188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800">
                <a:latin typeface="Arial" charset="0"/>
              </a:defRPr>
            </a:lvl1pPr>
          </a:lstStyle>
          <a:p>
            <a:pPr>
              <a:defRPr/>
            </a:pPr>
            <a:fld id="{CB52601F-24E6-4158-BF40-5EE061840A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457200" y="838200"/>
            <a:ext cx="8229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477000" y="6580188"/>
            <a:ext cx="1824038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/>
            </a:pPr>
            <a:r>
              <a:rPr lang="en-US" sz="700" dirty="0" smtClean="0"/>
              <a:t>Proprietary and Confidential. Do not distribute.</a:t>
            </a:r>
          </a:p>
        </p:txBody>
      </p:sp>
      <p:pic>
        <p:nvPicPr>
          <p:cNvPr id="2055" name="Picture 16" descr="Optum_RGB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78563"/>
            <a:ext cx="118903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2" descr="Optum_ColorBand-02"/>
          <p:cNvPicPr preferRelativeResize="0"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0"/>
          <a:stretch>
            <a:fillRect/>
          </a:stretch>
        </p:blipFill>
        <p:spPr bwMode="auto">
          <a:xfrm>
            <a:off x="1484313" y="6475413"/>
            <a:ext cx="7200900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fade/>
  </p:transition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168275" indent="-168275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227013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795338" indent="-171450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139825" indent="-2301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4208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8780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3352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27924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2496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52400"/>
            <a:ext cx="822642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60438"/>
            <a:ext cx="8228013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80188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800">
                <a:latin typeface="Arial" charset="0"/>
              </a:defRPr>
            </a:lvl1pPr>
          </a:lstStyle>
          <a:p>
            <a:pPr>
              <a:defRPr/>
            </a:pPr>
            <a:fld id="{6A9D2C47-E516-4A12-8970-8EFB46CEEB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457200" y="838200"/>
            <a:ext cx="8229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477000" y="6580188"/>
            <a:ext cx="1824038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/>
            </a:pPr>
            <a:r>
              <a:rPr lang="en-US" sz="700" dirty="0" smtClean="0"/>
              <a:t>Proprietary and Confidential. Do not distribute.</a:t>
            </a:r>
          </a:p>
        </p:txBody>
      </p:sp>
      <p:pic>
        <p:nvPicPr>
          <p:cNvPr id="3079" name="Picture 16" descr="Optum_RGB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78563"/>
            <a:ext cx="118903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2" descr="Optum_ColorBand-02"/>
          <p:cNvPicPr preferRelativeResize="0"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0"/>
          <a:stretch>
            <a:fillRect/>
          </a:stretch>
        </p:blipFill>
        <p:spPr bwMode="auto">
          <a:xfrm>
            <a:off x="1484313" y="6475413"/>
            <a:ext cx="7200900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>
    <p:fade/>
  </p:transition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168275" indent="-168275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227013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795338" indent="-171450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139825" indent="-2301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4208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8780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3352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27924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2496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52400"/>
            <a:ext cx="822642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60438"/>
            <a:ext cx="8228013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69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80188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800">
                <a:latin typeface="Arial" charset="0"/>
              </a:defRPr>
            </a:lvl1pPr>
          </a:lstStyle>
          <a:p>
            <a:pPr>
              <a:defRPr/>
            </a:pPr>
            <a:fld id="{03B2E34C-F10B-4156-BCF4-C54D10231D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838200"/>
            <a:ext cx="8229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477000" y="6580188"/>
            <a:ext cx="1824038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/>
            </a:pPr>
            <a:r>
              <a:rPr lang="en-US" sz="700" dirty="0" smtClean="0"/>
              <a:t>Proprietary and Confidential. Do not distribute.</a:t>
            </a:r>
          </a:p>
        </p:txBody>
      </p:sp>
      <p:pic>
        <p:nvPicPr>
          <p:cNvPr id="4103" name="Picture 16" descr="Optum_RGB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78563"/>
            <a:ext cx="118903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2" descr="Optum_ColorBand-02"/>
          <p:cNvPicPr preferRelativeResize="0"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0"/>
          <a:stretch>
            <a:fillRect/>
          </a:stretch>
        </p:blipFill>
        <p:spPr bwMode="auto">
          <a:xfrm>
            <a:off x="1484313" y="6475413"/>
            <a:ext cx="7200900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fade/>
  </p:transition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168275" indent="-168275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227013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795338" indent="-171450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139825" indent="-2301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4208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8780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3352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27924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249613" indent="-166688" algn="l" rtl="0" eaLnBrk="1" fontAlgn="base" hangingPunct="1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28800"/>
            <a:ext cx="6934200" cy="649288"/>
          </a:xfr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/>
          <a:lstStyle/>
          <a:p>
            <a:r>
              <a:rPr lang="en-US" sz="4000" dirty="0"/>
              <a:t>Medical Necessity and System Transformation in Idaho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551714"/>
            <a:ext cx="5943599" cy="544286"/>
          </a:xfrm>
        </p:spPr>
        <p:txBody>
          <a:bodyPr anchor="ctr" anchorCtr="0"/>
          <a:lstStyle/>
          <a:p>
            <a:pPr>
              <a:spcBef>
                <a:spcPts val="0"/>
              </a:spcBef>
            </a:pPr>
            <a:r>
              <a:rPr lang="en-US" sz="1800" b="1" dirty="0"/>
              <a:t>Jeffrey Berlant, M.D., Ph.D.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1800" i="1" dirty="0"/>
              <a:t>Medical Director and Chief Medical Officer, Optum Idaho</a:t>
            </a:r>
          </a:p>
          <a:p>
            <a:endParaRPr lang="en-US" sz="16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3200400" y="5943600"/>
            <a:ext cx="448596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22701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5338" indent="-17145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9825" indent="-230188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0813" indent="-166688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8013" indent="-166688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5213" indent="-166688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2413" indent="-166688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9613" indent="-166688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b="1" dirty="0">
                <a:solidFill>
                  <a:schemeClr val="bg1"/>
                </a:solidFill>
              </a:rPr>
              <a:t>Dennis J. Woody, Ph.D.,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i="1" dirty="0">
                <a:solidFill>
                  <a:schemeClr val="bg1"/>
                </a:solidFill>
              </a:rPr>
              <a:t>Clinical Director, Optum </a:t>
            </a:r>
            <a:r>
              <a:rPr lang="en-US" sz="1800" i="1" dirty="0" smtClean="0">
                <a:solidFill>
                  <a:schemeClr val="bg1"/>
                </a:solidFill>
              </a:rPr>
              <a:t>Idaho</a:t>
            </a:r>
            <a:endParaRPr lang="en-US" sz="1800" i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715000"/>
            <a:ext cx="1600200" cy="373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Presented by: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981200" y="3102800"/>
            <a:ext cx="5715001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defRPr sz="24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lnSpc>
                <a:spcPct val="95000"/>
              </a:lnSpc>
              <a:spcAft>
                <a:spcPts val="1800"/>
              </a:spcAft>
              <a:buClr>
                <a:schemeClr val="accent1"/>
              </a:buClr>
            </a:pPr>
            <a:r>
              <a:rPr lang="en-US" sz="3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Changes in Behavioral Health under Medicaid</a:t>
            </a:r>
          </a:p>
        </p:txBody>
      </p:sp>
    </p:spTree>
    <p:extLst>
      <p:ext uri="{BB962C8B-B14F-4D97-AF65-F5344CB8AC3E}">
        <p14:creationId xmlns:p14="http://schemas.microsoft.com/office/powerpoint/2010/main" val="24903471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Evidence-Based </a:t>
            </a:r>
            <a:r>
              <a:rPr lang="en-US" sz="3200" dirty="0"/>
              <a:t>P</a:t>
            </a:r>
            <a:r>
              <a:rPr lang="en-US" sz="3200" dirty="0" smtClean="0"/>
              <a:t>ractice (EBP)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8013" cy="5257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600" dirty="0" smtClean="0"/>
              <a:t>Based on clinical </a:t>
            </a:r>
            <a:r>
              <a:rPr lang="en-US" sz="2600" dirty="0"/>
              <a:t>trials published in peer-refereed </a:t>
            </a:r>
            <a:r>
              <a:rPr lang="en-US" sz="2600" dirty="0" smtClean="0"/>
              <a:t>journals: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Well-designed with </a:t>
            </a:r>
            <a:r>
              <a:rPr lang="en-US" sz="2600" dirty="0"/>
              <a:t>well-defined </a:t>
            </a:r>
            <a:r>
              <a:rPr lang="en-US" sz="2600" dirty="0" smtClean="0"/>
              <a:t>outcomes 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Controlled and adequately-sized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600" dirty="0" smtClean="0"/>
              <a:t>Well replicated in subsequent trials 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600" dirty="0" smtClean="0"/>
              <a:t>Often described in Best Practice Guidelines by national professional organizations (Optum Idaho website)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Some interventions strongly demonstrated effective in specific populations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Some interventions shown ineffective or harmful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Some interventions investigational or untested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969970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Utilization Management Process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5410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Level 1:  Case review by master’s-level care managers</a:t>
            </a:r>
          </a:p>
          <a:p>
            <a:pPr lvl="1"/>
            <a:r>
              <a:rPr lang="en-US" sz="2400" dirty="0"/>
              <a:t>Authorizations can be approved but not denied</a:t>
            </a:r>
          </a:p>
          <a:p>
            <a:pPr lvl="2"/>
            <a:r>
              <a:rPr lang="en-US" sz="2400" i="1" dirty="0" smtClean="0"/>
              <a:t>Level of Care Guidelines (LOCG)</a:t>
            </a:r>
          </a:p>
          <a:p>
            <a:pPr lvl="2"/>
            <a:r>
              <a:rPr lang="en-US" sz="2400" i="1" dirty="0" smtClean="0"/>
              <a:t>Coverage Determination Guidelines (CDG)</a:t>
            </a:r>
          </a:p>
          <a:p>
            <a:pPr lvl="2"/>
            <a:r>
              <a:rPr lang="en-US" sz="2400" i="1" dirty="0" smtClean="0"/>
              <a:t>Best Practices Guidelines</a:t>
            </a:r>
          </a:p>
          <a:p>
            <a:r>
              <a:rPr lang="en-US" sz="2400" b="1" dirty="0" smtClean="0"/>
              <a:t>Level 2:  Peer-to-peer review by doctoral level clinician</a:t>
            </a:r>
          </a:p>
          <a:p>
            <a:pPr lvl="1"/>
            <a:r>
              <a:rPr lang="en-US" sz="2400" dirty="0"/>
              <a:t>Authorizations can be </a:t>
            </a:r>
            <a:r>
              <a:rPr lang="en-US" sz="2400" dirty="0" smtClean="0"/>
              <a:t>approved or denied</a:t>
            </a:r>
            <a:endParaRPr lang="en-US" sz="2400" dirty="0"/>
          </a:p>
          <a:p>
            <a:pPr lvl="2"/>
            <a:r>
              <a:rPr lang="en-US" sz="2400" i="1" dirty="0" smtClean="0"/>
              <a:t>Additional EBP information</a:t>
            </a:r>
          </a:p>
          <a:p>
            <a:pPr lvl="2"/>
            <a:r>
              <a:rPr lang="en-US" sz="2400" i="1" dirty="0" smtClean="0"/>
              <a:t>Special circumstances</a:t>
            </a:r>
          </a:p>
          <a:p>
            <a:r>
              <a:rPr lang="en-US" sz="2400" b="1" dirty="0" smtClean="0"/>
              <a:t>Level 3:  Appeal review by another doctoral level clinician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172286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Before Optum Idaho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09322"/>
            <a:ext cx="8228013" cy="4712407"/>
          </a:xfrm>
        </p:spPr>
      </p:pic>
    </p:spTree>
    <p:extLst>
      <p:ext uri="{BB962C8B-B14F-4D97-AF65-F5344CB8AC3E}">
        <p14:creationId xmlns:p14="http://schemas.microsoft.com/office/powerpoint/2010/main" val="23357148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610600" cy="68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Case example: </a:t>
            </a:r>
            <a:br>
              <a:rPr lang="en-US" sz="2800" dirty="0" smtClean="0"/>
            </a:br>
            <a:r>
              <a:rPr lang="en-US" sz="2800" dirty="0" smtClean="0"/>
              <a:t>Oppositional Defiant Disorder </a:t>
            </a:r>
            <a:r>
              <a:rPr lang="en-US" sz="2700" dirty="0" smtClean="0"/>
              <a:t>(ODD)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8013" cy="51800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Standard of care (e.g. AACAP) describes primary treatment as parenting skills training and family therapy, especially for younger Members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Assess for family use of coercion instead of modulated reinforcers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In older Members with intact cognitive capacity, problem-solving skills training has been shown effective with Family Therapy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726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ODD - 2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dirty="0" smtClean="0"/>
              <a:t>Use of individual modeling, shaping, emotion management skills training, coping skills training in ODD has not been shown effective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dirty="0" smtClean="0"/>
              <a:t>Trying to change the child but leaving family issues unaddressed is arguably unfair to the child, unproductive, and possibly counterproductive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dirty="0" smtClean="0"/>
              <a:t>Focusing </a:t>
            </a:r>
            <a:r>
              <a:rPr lang="en-US" sz="2800" dirty="0"/>
              <a:t>on the </a:t>
            </a:r>
            <a:r>
              <a:rPr lang="en-US" sz="2800" dirty="0" smtClean="0"/>
              <a:t>child’s pathology </a:t>
            </a:r>
            <a:r>
              <a:rPr lang="en-US" sz="2800" dirty="0"/>
              <a:t>enables family </a:t>
            </a:r>
            <a:r>
              <a:rPr lang="en-US" sz="2800" dirty="0" smtClean="0"/>
              <a:t>dysfunction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dirty="0" smtClean="0"/>
              <a:t>Medication therapy can be useful for co-occurring disorders (e.g. ADHD or depression) but not for ODD </a:t>
            </a:r>
            <a:r>
              <a:rPr lang="en-US" sz="2800" i="1" dirty="0" smtClean="0"/>
              <a:t>per se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816862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CBRS </a:t>
            </a:r>
            <a:r>
              <a:rPr lang="en-US" sz="3200" dirty="0" smtClean="0"/>
              <a:t>issues </a:t>
            </a:r>
            <a:r>
              <a:rPr lang="en-US" sz="3200" dirty="0"/>
              <a:t>– A Role in ODD Treatment?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Optum Coverage Determination </a:t>
            </a:r>
            <a:r>
              <a:rPr lang="en-US" sz="2400" b="1" dirty="0" smtClean="0"/>
              <a:t>Guidelines</a:t>
            </a:r>
            <a:r>
              <a:rPr lang="en-US" sz="2400" dirty="0" smtClean="0"/>
              <a:t>:  Psychiatric </a:t>
            </a:r>
            <a:r>
              <a:rPr lang="en-US" sz="2400" dirty="0"/>
              <a:t>rehabilitation </a:t>
            </a:r>
            <a:r>
              <a:rPr lang="en-US" sz="2400" dirty="0" smtClean="0"/>
              <a:t>medically </a:t>
            </a:r>
            <a:r>
              <a:rPr lang="en-US" sz="2400" dirty="0"/>
              <a:t>necessary only for </a:t>
            </a:r>
            <a:r>
              <a:rPr lang="en-US" sz="2400" dirty="0" smtClean="0"/>
              <a:t>schizophrenia</a:t>
            </a:r>
            <a:endParaRPr lang="en-US" sz="2400" dirty="0"/>
          </a:p>
          <a:p>
            <a:r>
              <a:rPr lang="en-US" sz="2400" b="1" dirty="0" smtClean="0"/>
              <a:t>Outside schizophrenia</a:t>
            </a:r>
            <a:r>
              <a:rPr lang="en-US" sz="2400" dirty="0" smtClean="0"/>
              <a:t>: Efficacy </a:t>
            </a:r>
            <a:r>
              <a:rPr lang="en-US" sz="2400" dirty="0"/>
              <a:t>of CBRS </a:t>
            </a:r>
            <a:r>
              <a:rPr lang="en-US" sz="2400" dirty="0" smtClean="0"/>
              <a:t>poorly documented</a:t>
            </a:r>
          </a:p>
          <a:p>
            <a:pPr lvl="1"/>
            <a:r>
              <a:rPr lang="en-US" sz="2400" dirty="0" smtClean="0"/>
              <a:t>Use in Bipolar Disorder, Major Depression promising</a:t>
            </a:r>
            <a:endParaRPr lang="en-US" sz="2400" dirty="0"/>
          </a:p>
          <a:p>
            <a:r>
              <a:rPr lang="en-US" sz="2400" b="1" dirty="0"/>
              <a:t>P</a:t>
            </a:r>
            <a:r>
              <a:rPr lang="en-US" sz="2400" b="1" dirty="0" smtClean="0"/>
              <a:t>ediatric conditions</a:t>
            </a:r>
            <a:r>
              <a:rPr lang="en-US" sz="2400" dirty="0" smtClean="0"/>
              <a:t>: Slight </a:t>
            </a:r>
            <a:r>
              <a:rPr lang="en-US" sz="2400" dirty="0"/>
              <a:t>benefit for </a:t>
            </a:r>
            <a:r>
              <a:rPr lang="en-US" sz="2400" dirty="0" smtClean="0"/>
              <a:t>autism</a:t>
            </a:r>
            <a:endParaRPr lang="en-US" sz="2400" dirty="0"/>
          </a:p>
          <a:p>
            <a:r>
              <a:rPr lang="en-US" sz="2400" b="1" dirty="0" smtClean="0"/>
              <a:t>Treatment non-responders</a:t>
            </a:r>
            <a:r>
              <a:rPr lang="en-US" sz="2400" dirty="0" smtClean="0"/>
              <a:t>: CBRS might extend </a:t>
            </a:r>
            <a:r>
              <a:rPr lang="en-US" sz="2400" dirty="0"/>
              <a:t>or complement </a:t>
            </a:r>
            <a:r>
              <a:rPr lang="en-US" sz="2400" dirty="0" smtClean="0"/>
              <a:t>individual/family </a:t>
            </a:r>
            <a:r>
              <a:rPr lang="en-US" sz="2400" dirty="0"/>
              <a:t>therapy </a:t>
            </a:r>
          </a:p>
          <a:p>
            <a:pPr lvl="1"/>
            <a:r>
              <a:rPr lang="en-US" sz="2400" dirty="0" smtClean="0"/>
              <a:t>When </a:t>
            </a:r>
            <a:r>
              <a:rPr lang="en-US" sz="2400" dirty="0"/>
              <a:t>office-based visits are hard to achieve or in-vivo work </a:t>
            </a:r>
            <a:r>
              <a:rPr lang="en-US" sz="2400" dirty="0" smtClean="0"/>
              <a:t>needed:  Home-based </a:t>
            </a:r>
            <a:r>
              <a:rPr lang="en-US" sz="2400" dirty="0"/>
              <a:t>monitoring and </a:t>
            </a:r>
            <a:r>
              <a:rPr lang="en-US" sz="2400" dirty="0" smtClean="0"/>
              <a:t>intervention under direction </a:t>
            </a:r>
            <a:r>
              <a:rPr lang="en-US" sz="2400" dirty="0"/>
              <a:t>of family therapist </a:t>
            </a:r>
          </a:p>
          <a:p>
            <a:pPr lvl="1"/>
            <a:r>
              <a:rPr lang="en-US" sz="2400" dirty="0" smtClean="0"/>
              <a:t>But family therapist can do home-based visits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5732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6425" cy="50233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CBRS:  National Medical Necessity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8013" cy="52101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For adults with severe mental illness with or without substance abuse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Includes living skills, social skills training, illness self-management, or supported </a:t>
            </a:r>
            <a:r>
              <a:rPr lang="en-US" sz="2400" dirty="0"/>
              <a:t>employment </a:t>
            </a:r>
            <a:r>
              <a:rPr lang="en-US" sz="2400" dirty="0" smtClean="0"/>
              <a:t>to improve role functioning, not symptoms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Can be in group or individual setting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Goal:  Member’s desire to reduce disability and improve functioning drives functional skills improvement (Recovery and Resiliency). Builds on strengths.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As Recovery progresses, needs change, sometimes requiring more intensive services, sometimes less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Instead of receiving a service daily for years, each person should receive what they need to live the lives they want to live in their communities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30354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04760" cy="762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200" dirty="0"/>
              <a:t>Next steps to best use the new benefit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029200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AutoNum type="arabicPeriod"/>
            </a:pPr>
            <a:r>
              <a:rPr lang="en-US" sz="9600" b="1" spc="20" dirty="0" smtClean="0"/>
              <a:t>Get the diagnosis right:  </a:t>
            </a:r>
            <a:r>
              <a:rPr lang="en-US" sz="9600" spc="20" dirty="0" smtClean="0"/>
              <a:t>psychiatric or doctoral-level psychological consultation if diagnosis does not fit, especially for high-risk cases</a:t>
            </a:r>
          </a:p>
          <a:p>
            <a:pPr marL="457200" indent="-45720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AutoNum type="arabicPeriod"/>
            </a:pPr>
            <a:r>
              <a:rPr lang="en-US" sz="9600" b="1" spc="20" dirty="0" smtClean="0"/>
              <a:t>Know evidence-based practice </a:t>
            </a:r>
            <a:r>
              <a:rPr lang="en-US" sz="9600" spc="20" dirty="0" smtClean="0"/>
              <a:t>(start with sections on</a:t>
            </a:r>
          </a:p>
          <a:p>
            <a:pPr marL="0" indent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9600" spc="20" dirty="0" smtClean="0"/>
              <a:t>      Optum </a:t>
            </a:r>
            <a:r>
              <a:rPr lang="en-US" sz="9600" spc="20" dirty="0" err="1" smtClean="0"/>
              <a:t>idaho’s</a:t>
            </a:r>
            <a:r>
              <a:rPr lang="en-US" sz="9600" spc="20" dirty="0" smtClean="0"/>
              <a:t> provider page) 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9600" spc="20" dirty="0" smtClean="0"/>
              <a:t>Level of care guidelines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9600" spc="20" dirty="0" smtClean="0"/>
              <a:t>Coverage determination guidelines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9600" spc="20" dirty="0" smtClean="0"/>
              <a:t>Best practices</a:t>
            </a:r>
          </a:p>
          <a:p>
            <a:pPr marL="396875" indent="-396875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9600" b="1" spc="20" dirty="0" smtClean="0"/>
              <a:t>If delivering CBRS, read text books on psychiatric rehabilitation</a:t>
            </a:r>
          </a:p>
          <a:p>
            <a:pPr marL="627063" lvl="2" indent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9600" spc="20" dirty="0" smtClean="0"/>
              <a:t>e.g. Corrigan et al, principles and practice of psychiatric rehabilitation:  an empirical approach, others</a:t>
            </a:r>
          </a:p>
          <a:p>
            <a:pPr marL="396875" indent="-396875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9600" b="1" spc="20" dirty="0" smtClean="0"/>
              <a:t>Count and track measurable primary outcomes</a:t>
            </a:r>
          </a:p>
          <a:p>
            <a:pPr marL="396875" indent="-396875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9600" b="1" spc="20" dirty="0" smtClean="0"/>
              <a:t>Deliver needed services using the expanded psychotherapy benefit</a:t>
            </a:r>
          </a:p>
          <a:p>
            <a:pPr marL="0" indent="0">
              <a:buNone/>
            </a:pPr>
            <a:endParaRPr lang="en-US" dirty="0" smtClean="0"/>
          </a:p>
          <a:p>
            <a:pPr marL="282575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189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09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Using the benefit for maximum client value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8013" cy="5410200"/>
          </a:xfrm>
        </p:spPr>
        <p:txBody>
          <a:bodyPr/>
          <a:lstStyle/>
          <a:p>
            <a:pPr marL="0" indent="0">
              <a:buNone/>
            </a:pPr>
            <a:r>
              <a:rPr lang="en-US" sz="1930" dirty="0" smtClean="0"/>
              <a:t>Vignette:</a:t>
            </a:r>
          </a:p>
          <a:p>
            <a:pPr marL="0" indent="0">
              <a:buNone/>
            </a:pPr>
            <a:r>
              <a:rPr lang="en-US" sz="1930" dirty="0" smtClean="0"/>
              <a:t>38 y/o woman, major depressive disorder, hides under bed covers due to odd thought that </a:t>
            </a:r>
            <a:r>
              <a:rPr lang="en-US" sz="1930" dirty="0"/>
              <a:t>she will have auditory </a:t>
            </a:r>
            <a:r>
              <a:rPr lang="en-US" sz="1930" dirty="0" smtClean="0"/>
              <a:t>hallucinations if she gets up even though she never has.  </a:t>
            </a:r>
          </a:p>
          <a:p>
            <a:pPr marL="0" indent="0">
              <a:buNone/>
            </a:pPr>
            <a:r>
              <a:rPr lang="en-US" sz="1930" dirty="0" smtClean="0"/>
              <a:t>She will not  be able see her prescriber for two more weeks. </a:t>
            </a:r>
            <a:r>
              <a:rPr lang="en-US" sz="1930" dirty="0"/>
              <a:t>She usually does not come in to </a:t>
            </a:r>
            <a:r>
              <a:rPr lang="en-US" sz="1930" dirty="0" smtClean="0"/>
              <a:t>see her outpatient therapist. </a:t>
            </a:r>
          </a:p>
          <a:p>
            <a:pPr marL="0" indent="0">
              <a:buNone/>
            </a:pPr>
            <a:r>
              <a:rPr lang="en-US" sz="1930" dirty="0" smtClean="0"/>
              <a:t>She has a</a:t>
            </a:r>
            <a:r>
              <a:rPr lang="en-US" sz="1930" dirty="0" smtClean="0">
                <a:solidFill>
                  <a:srgbClr val="FF0000"/>
                </a:solidFill>
              </a:rPr>
              <a:t> </a:t>
            </a:r>
            <a:r>
              <a:rPr lang="en-US" sz="1930" dirty="0"/>
              <a:t>master’s level </a:t>
            </a:r>
            <a:r>
              <a:rPr lang="en-US" sz="1930" dirty="0" smtClean="0"/>
              <a:t>CBRS worker who comes to her home and works with her to challenge her beliefs about the dangers of getting out of bed; eventually she does get up and is able to do some chores around the house.</a:t>
            </a:r>
          </a:p>
          <a:p>
            <a:pPr marL="0" indent="0">
              <a:buNone/>
            </a:pPr>
            <a:r>
              <a:rPr lang="en-US" sz="1930" dirty="0" smtClean="0"/>
              <a:t>The CBRS worker is not doing psychosocial rehabilitation.  She is doing CBT, challenging the validity of incorrect beliefs that hamper the woman. This is active treatment.</a:t>
            </a:r>
          </a:p>
          <a:p>
            <a:pPr marL="0" indent="0">
              <a:buNone/>
            </a:pPr>
            <a:r>
              <a:rPr lang="en-US" sz="1930" dirty="0" smtClean="0"/>
              <a:t>Preferably, under the Optum Idaho benefit, a licensed psychotherapist can conduct home-based visits using the individual psychotherapy benefit and code, going to the home 2-3 or more times weekly as needed to work on mobilizing the Member, using evidence-based CBT.</a:t>
            </a:r>
            <a:endParaRPr lang="en-US" sz="1930" dirty="0"/>
          </a:p>
        </p:txBody>
      </p:sp>
    </p:spTree>
    <p:extLst>
      <p:ext uri="{BB962C8B-B14F-4D97-AF65-F5344CB8AC3E}">
        <p14:creationId xmlns:p14="http://schemas.microsoft.com/office/powerpoint/2010/main" val="16097748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76186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Using the benefit – part 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038225"/>
            <a:ext cx="8305800" cy="52101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6 year old with ODD is seeing a CBRS worker who is trying to model cooperative behavior and help the child cope with angry, frustrated parents</a:t>
            </a:r>
          </a:p>
          <a:p>
            <a:pPr marL="0" indent="0">
              <a:buNone/>
            </a:pPr>
            <a:r>
              <a:rPr lang="en-US" sz="2000" dirty="0" smtClean="0"/>
              <a:t>Preferably, a child psychiatrist or child psychologist will assess the child to rule out issues of autistic disorder, ADHD, and depression as well as other possible comorbid disorders</a:t>
            </a:r>
          </a:p>
          <a:p>
            <a:pPr marL="0" indent="0">
              <a:buNone/>
            </a:pPr>
            <a:r>
              <a:rPr lang="en-US" sz="2000" dirty="0" smtClean="0"/>
              <a:t>Under Optum Idaho, the parents can and should receive Family Therapy both with and without the presence of the child and incorporate Parenting Skills Training in Family Therapy</a:t>
            </a:r>
          </a:p>
          <a:p>
            <a:pPr marL="0" indent="0">
              <a:buNone/>
            </a:pPr>
            <a:r>
              <a:rPr lang="en-US" sz="2000" dirty="0" smtClean="0"/>
              <a:t>Under Optum Idaho, if office-based Family Therapy is not sufficient or if additional clinical assessment is deemed necessary to understand the dynamics at home, home-based parenting skills training and FT can be performed and billed for using the Family Therapy codes.  The therapist should document in the record the reasons for using home-based rather than office-based therapy</a:t>
            </a:r>
          </a:p>
          <a:p>
            <a:pPr marL="0" indent="0">
              <a:buNone/>
            </a:pPr>
            <a:r>
              <a:rPr lang="en-US" sz="2000" dirty="0" smtClean="0"/>
              <a:t>Need for a CBRS worker in this setting is unclear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2962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4838" cy="611188"/>
          </a:xfrm>
        </p:spPr>
        <p:txBody>
          <a:bodyPr/>
          <a:lstStyle/>
          <a:p>
            <a:r>
              <a:rPr lang="en-US" sz="3200" dirty="0" smtClean="0"/>
              <a:t>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387" y="1447800"/>
            <a:ext cx="8228013" cy="327660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200" dirty="0"/>
              <a:t>Identifying Idaho’s </a:t>
            </a:r>
            <a:r>
              <a:rPr lang="en-US" sz="3200" dirty="0" smtClean="0"/>
              <a:t>Issues</a:t>
            </a:r>
            <a:endParaRPr lang="en-US" sz="3200" dirty="0"/>
          </a:p>
          <a:p>
            <a:pPr lvl="0"/>
            <a:r>
              <a:rPr lang="en-US" sz="3200" dirty="0" smtClean="0"/>
              <a:t>Optum </a:t>
            </a:r>
            <a:r>
              <a:rPr lang="en-US" sz="3200" dirty="0"/>
              <a:t>Benefit </a:t>
            </a:r>
            <a:r>
              <a:rPr lang="en-US" sz="3200" dirty="0" smtClean="0"/>
              <a:t>Structure</a:t>
            </a:r>
          </a:p>
          <a:p>
            <a:r>
              <a:rPr lang="en-US" sz="3200" dirty="0" smtClean="0"/>
              <a:t>Medical Necessity Review</a:t>
            </a:r>
            <a:endParaRPr lang="en-US" sz="3200" dirty="0"/>
          </a:p>
          <a:p>
            <a:pPr lvl="0"/>
            <a:r>
              <a:rPr lang="en-US" sz="3200" dirty="0" smtClean="0"/>
              <a:t>Pre-Optum PSR Utilization </a:t>
            </a:r>
            <a:r>
              <a:rPr lang="en-US" sz="3200" dirty="0"/>
              <a:t>Stats</a:t>
            </a:r>
          </a:p>
          <a:p>
            <a:pPr lvl="0"/>
            <a:r>
              <a:rPr lang="en-US" sz="3200" dirty="0"/>
              <a:t>Case </a:t>
            </a:r>
            <a:r>
              <a:rPr lang="en-US" sz="3200" dirty="0" smtClean="0"/>
              <a:t>Studies</a:t>
            </a:r>
          </a:p>
          <a:p>
            <a:pPr lvl="0"/>
            <a:r>
              <a:rPr lang="en-US" sz="3200" dirty="0" smtClean="0"/>
              <a:t>Directions for System Transformation</a:t>
            </a:r>
            <a:endParaRPr lang="en-US" sz="3200" dirty="0"/>
          </a:p>
          <a:p>
            <a:pPr lvl="0"/>
            <a:r>
              <a:rPr lang="en-US" sz="3200" dirty="0"/>
              <a:t>Summary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186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System Transformation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284163" indent="-284163">
              <a:buFont typeface="Wingdings" pitchFamily="2" charset="2"/>
              <a:buChar char="Ø"/>
            </a:pPr>
            <a:r>
              <a:rPr lang="en-US" sz="2800" dirty="0"/>
              <a:t>Develop member-centered care system based on Recovery and Resiliency principles</a:t>
            </a:r>
          </a:p>
          <a:p>
            <a:pPr marL="284163" indent="-284163">
              <a:buFont typeface="Wingdings" pitchFamily="2" charset="2"/>
              <a:buChar char="Ø"/>
            </a:pPr>
            <a:r>
              <a:rPr lang="en-US" sz="2800" dirty="0"/>
              <a:t>Improve outcomes by making best use of skills of licensed providers</a:t>
            </a:r>
          </a:p>
          <a:p>
            <a:pPr marL="284163" indent="-284163">
              <a:buFont typeface="Wingdings" pitchFamily="2" charset="2"/>
              <a:buChar char="Ø"/>
            </a:pPr>
            <a:r>
              <a:rPr lang="en-US" sz="2800" dirty="0"/>
              <a:t>Comprehensive service agencies to provide easy access to the full spectrum of needed services</a:t>
            </a:r>
          </a:p>
        </p:txBody>
      </p:sp>
    </p:spTree>
    <p:extLst>
      <p:ext uri="{BB962C8B-B14F-4D97-AF65-F5344CB8AC3E}">
        <p14:creationId xmlns:p14="http://schemas.microsoft.com/office/powerpoint/2010/main" val="32495355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We Want to See: One Stop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52BB8B-7430-4436-A92C-CBE947DF15B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43" y="960438"/>
            <a:ext cx="8108926" cy="5210175"/>
          </a:xfrm>
        </p:spPr>
      </p:pic>
    </p:spTree>
    <p:extLst>
      <p:ext uri="{BB962C8B-B14F-4D97-AF65-F5344CB8AC3E}">
        <p14:creationId xmlns:p14="http://schemas.microsoft.com/office/powerpoint/2010/main" val="21747334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Transformation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3038" indent="-173038">
              <a:buFont typeface="Wingdings" pitchFamily="2" charset="2"/>
              <a:buChar char="Ø"/>
            </a:pPr>
            <a:r>
              <a:rPr lang="en-US" sz="2800" dirty="0" smtClean="0"/>
              <a:t>This will take time</a:t>
            </a:r>
          </a:p>
          <a:p>
            <a:pPr marL="284163" indent="-284163">
              <a:buFont typeface="Wingdings" pitchFamily="2" charset="2"/>
              <a:buChar char="Ø"/>
            </a:pPr>
            <a:r>
              <a:rPr lang="en-US" sz="2800" dirty="0" smtClean="0"/>
              <a:t>Optum Idaho is aware that setting up new service plans that enrich care sometimes requires transitional services</a:t>
            </a:r>
          </a:p>
          <a:p>
            <a:pPr marL="284163" indent="-284163">
              <a:buFont typeface="Wingdings" pitchFamily="2" charset="2"/>
              <a:buChar char="Ø"/>
            </a:pPr>
            <a:r>
              <a:rPr lang="en-US" sz="2800" dirty="0" smtClean="0"/>
              <a:t>There are exciting new possibilities for constructing more incisive and effective treatment plans </a:t>
            </a:r>
          </a:p>
          <a:p>
            <a:pPr marL="284163" indent="-284163">
              <a:buFont typeface="Wingdings" pitchFamily="2" charset="2"/>
              <a:buChar char="Ø"/>
            </a:pPr>
            <a:r>
              <a:rPr lang="en-US" sz="2800" dirty="0"/>
              <a:t>There will always be a need for CBRS.  As with all services, in the future we look to it being used with precision and within the scope of its practice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5854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Summary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8013" cy="6048375"/>
          </a:xfrm>
          <a:effectLst/>
        </p:spPr>
        <p:txBody>
          <a:bodyPr/>
          <a:lstStyle/>
          <a:p>
            <a:pPr marL="284163" indent="-284163">
              <a:buFont typeface="Wingdings" pitchFamily="2" charset="2"/>
              <a:buChar char="Ø"/>
            </a:pPr>
            <a:r>
              <a:rPr lang="en-US" sz="2800" dirty="0"/>
              <a:t>Improve care outcomes by using broader spectrum of services covered by Optum Idaho</a:t>
            </a:r>
          </a:p>
          <a:p>
            <a:pPr marL="284163" indent="-284163">
              <a:buFont typeface="Wingdings" pitchFamily="2" charset="2"/>
              <a:buChar char="Ø"/>
            </a:pPr>
            <a:r>
              <a:rPr lang="en-US" sz="2800" dirty="0"/>
              <a:t>Start by offering what is known to work</a:t>
            </a:r>
          </a:p>
          <a:p>
            <a:pPr marL="284163" indent="-284163">
              <a:buFont typeface="Wingdings" pitchFamily="2" charset="2"/>
              <a:buChar char="Ø"/>
            </a:pPr>
            <a:r>
              <a:rPr lang="en-US" sz="2800" dirty="0"/>
              <a:t>Let’s join efforts and partner to improve the behavioral health of Idaho’s citizens.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Together, we can do better!</a:t>
            </a:r>
            <a:endParaRPr lang="en-US" sz="40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26943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SAMHSA Study 2012 – Idaho vs. the 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F6825F-649C-4CC7-9A3B-DE2C4970F80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84714"/>
            <a:ext cx="8228013" cy="4161622"/>
          </a:xfrm>
        </p:spPr>
      </p:pic>
    </p:spTree>
    <p:extLst>
      <p:ext uri="{BB962C8B-B14F-4D97-AF65-F5344CB8AC3E}">
        <p14:creationId xmlns:p14="http://schemas.microsoft.com/office/powerpoint/2010/main" val="5768314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4838" cy="611188"/>
          </a:xfrm>
        </p:spPr>
        <p:txBody>
          <a:bodyPr/>
          <a:lstStyle/>
          <a:p>
            <a:pPr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</a:pPr>
            <a:r>
              <a:rPr lang="en-US" sz="3200" dirty="0">
                <a:latin typeface="+mn-lt"/>
                <a:ea typeface="+mn-ea"/>
                <a:cs typeface="+mn-cs"/>
              </a:rPr>
              <a:t>Nation Wide Changes and Idaho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8013" cy="464661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Medical and mental health care: wide-spread trends towards measured outcomes, optimized practices, and use of standardized practices</a:t>
            </a:r>
          </a:p>
          <a:p>
            <a:r>
              <a:rPr lang="en-US" sz="3200" dirty="0"/>
              <a:t>Some services provided in Idaho vary substantially from other states in the nation</a:t>
            </a:r>
          </a:p>
          <a:p>
            <a:r>
              <a:rPr lang="en-US" sz="3200" dirty="0"/>
              <a:t>Some have questioned whether Idaho residents under Medicaid are receiving the right care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1465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+mn-lt"/>
                <a:ea typeface="+mn-ea"/>
                <a:cs typeface="+mn-cs"/>
              </a:rPr>
              <a:t>Optum Idaho’s Benefit </a:t>
            </a:r>
            <a:r>
              <a:rPr lang="en-US" sz="3200" dirty="0">
                <a:latin typeface="+mn-lt"/>
                <a:ea typeface="+mn-ea"/>
                <a:cs typeface="+mn-cs"/>
              </a:rPr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8013" cy="4114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3200" dirty="0"/>
              <a:t>The benefit has changed!</a:t>
            </a: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3200" dirty="0"/>
              <a:t>Prior Medicaid program:  capped limit to number of therapy visits per year whatever the type of therapy</a:t>
            </a: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3200" dirty="0"/>
              <a:t>Optum Idaho benefit expands coverage for more  medically necessary psychotherapy services, concurrent types of therapies, and allows for multiple-provider team involvement</a:t>
            </a:r>
          </a:p>
        </p:txBody>
      </p:sp>
    </p:spTree>
    <p:extLst>
      <p:ext uri="{BB962C8B-B14F-4D97-AF65-F5344CB8AC3E}">
        <p14:creationId xmlns:p14="http://schemas.microsoft.com/office/powerpoint/2010/main" val="1803054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61257"/>
            <a:ext cx="8383587" cy="502331"/>
          </a:xfrm>
        </p:spPr>
        <p:txBody>
          <a:bodyPr>
            <a:noAutofit/>
          </a:bodyPr>
          <a:lstStyle/>
          <a:p>
            <a:r>
              <a:rPr lang="en-US" sz="3200" dirty="0" smtClean="0"/>
              <a:t>Optum Idaho Benefit </a:t>
            </a:r>
            <a:r>
              <a:rPr lang="en-US" sz="3200" dirty="0"/>
              <a:t>S</a:t>
            </a:r>
            <a:r>
              <a:rPr lang="en-US" sz="3200" dirty="0" smtClean="0"/>
              <a:t>tructure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001408"/>
              </p:ext>
            </p:extLst>
          </p:nvPr>
        </p:nvGraphicFramePr>
        <p:xfrm>
          <a:off x="1676400" y="990600"/>
          <a:ext cx="5866268" cy="5292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597"/>
                <a:gridCol w="2742671"/>
              </a:tblGrid>
              <a:tr h="504172"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</a:t>
                      </a:r>
                      <a:r>
                        <a:rPr lang="en-US" baseline="0" dirty="0" smtClean="0"/>
                        <a:t> Service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Optum benefit</a:t>
                      </a:r>
                      <a:endParaRPr lang="en-US" dirty="0"/>
                    </a:p>
                  </a:txBody>
                  <a:tcPr marL="91422" marR="91422"/>
                </a:tc>
              </a:tr>
              <a:tr h="343952">
                <a:tc>
                  <a:txBody>
                    <a:bodyPr/>
                    <a:lstStyle/>
                    <a:p>
                      <a:r>
                        <a:rPr lang="en-US" dirty="0" smtClean="0"/>
                        <a:t>Caps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(use med necessity)</a:t>
                      </a:r>
                      <a:endParaRPr lang="en-US" dirty="0"/>
                    </a:p>
                  </a:txBody>
                  <a:tcPr marL="91422" marR="91422"/>
                </a:tc>
              </a:tr>
              <a:tr h="343952"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 therapy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Once or more per week</a:t>
                      </a:r>
                      <a:endParaRPr lang="en-US" dirty="0"/>
                    </a:p>
                  </a:txBody>
                  <a:tcPr marL="91422" marR="91422"/>
                </a:tc>
              </a:tr>
              <a:tr h="343952">
                <a:tc>
                  <a:txBody>
                    <a:bodyPr/>
                    <a:lstStyle/>
                    <a:p>
                      <a:r>
                        <a:rPr lang="en-US" dirty="0" smtClean="0"/>
                        <a:t>Extended-length</a:t>
                      </a:r>
                      <a:r>
                        <a:rPr lang="en-US" baseline="0" dirty="0" smtClean="0"/>
                        <a:t> sessions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with PA</a:t>
                      </a:r>
                      <a:endParaRPr lang="en-US" dirty="0"/>
                    </a:p>
                  </a:txBody>
                  <a:tcPr marL="91422" marR="91422"/>
                </a:tc>
              </a:tr>
              <a:tr h="343952">
                <a:tc>
                  <a:txBody>
                    <a:bodyPr/>
                    <a:lstStyle/>
                    <a:p>
                      <a:r>
                        <a:rPr lang="en-US" dirty="0" smtClean="0"/>
                        <a:t>Family therapy +/- Member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 </a:t>
                      </a:r>
                      <a:endParaRPr lang="en-US" dirty="0"/>
                    </a:p>
                  </a:txBody>
                  <a:tcPr marL="91422" marR="91422"/>
                </a:tc>
              </a:tr>
              <a:tr h="343952">
                <a:tc>
                  <a:txBody>
                    <a:bodyPr/>
                    <a:lstStyle/>
                    <a:p>
                      <a:r>
                        <a:rPr lang="en-US" dirty="0" smtClean="0"/>
                        <a:t>Group therapy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 </a:t>
                      </a:r>
                      <a:endParaRPr lang="en-US" dirty="0"/>
                    </a:p>
                  </a:txBody>
                  <a:tcPr marL="91422" marR="91422"/>
                </a:tc>
              </a:tr>
              <a:tr h="343952">
                <a:tc>
                  <a:txBody>
                    <a:bodyPr/>
                    <a:lstStyle/>
                    <a:p>
                      <a:r>
                        <a:rPr lang="en-US" dirty="0" smtClean="0"/>
                        <a:t>Home-based</a:t>
                      </a:r>
                      <a:r>
                        <a:rPr lang="en-US" baseline="0" dirty="0" smtClean="0"/>
                        <a:t> therapy visits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 (new)</a:t>
                      </a:r>
                      <a:endParaRPr lang="en-US" dirty="0"/>
                    </a:p>
                  </a:txBody>
                  <a:tcPr marL="91422" marR="91422"/>
                </a:tc>
              </a:tr>
              <a:tr h="343952">
                <a:tc>
                  <a:txBody>
                    <a:bodyPr/>
                    <a:lstStyle/>
                    <a:p>
                      <a:r>
                        <a:rPr lang="en-US" dirty="0" smtClean="0"/>
                        <a:t>Crisis intervention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 </a:t>
                      </a:r>
                      <a:endParaRPr lang="en-US" dirty="0"/>
                    </a:p>
                  </a:txBody>
                  <a:tcPr marL="91422" marR="91422"/>
                </a:tc>
              </a:tr>
              <a:tr h="343952">
                <a:tc>
                  <a:txBody>
                    <a:bodyPr/>
                    <a:lstStyle/>
                    <a:p>
                      <a:r>
                        <a:rPr lang="en-US" dirty="0" smtClean="0"/>
                        <a:t>Telepsychiatry (MD &amp; PNP)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marL="91422" marR="91422"/>
                </a:tc>
              </a:tr>
              <a:tr h="343952">
                <a:tc>
                  <a:txBody>
                    <a:bodyPr/>
                    <a:lstStyle/>
                    <a:p>
                      <a:r>
                        <a:rPr lang="en-US" dirty="0" smtClean="0"/>
                        <a:t>CBRS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marL="91422" marR="91422"/>
                </a:tc>
              </a:tr>
              <a:tr h="343952">
                <a:tc>
                  <a:txBody>
                    <a:bodyPr/>
                    <a:lstStyle/>
                    <a:p>
                      <a:r>
                        <a:rPr lang="en-US" dirty="0" smtClean="0"/>
                        <a:t>Partial Care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marL="91422" marR="91422"/>
                </a:tc>
              </a:tr>
              <a:tr h="343952">
                <a:tc>
                  <a:txBody>
                    <a:bodyPr/>
                    <a:lstStyle/>
                    <a:p>
                      <a:r>
                        <a:rPr lang="en-US" dirty="0" smtClean="0"/>
                        <a:t>Case Management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marL="91422" marR="91422"/>
                </a:tc>
              </a:tr>
              <a:tr h="382487">
                <a:tc>
                  <a:txBody>
                    <a:bodyPr/>
                    <a:lstStyle/>
                    <a:p>
                      <a:r>
                        <a:rPr lang="en-US" dirty="0" smtClean="0"/>
                        <a:t>Peer</a:t>
                      </a:r>
                      <a:r>
                        <a:rPr lang="en-US" baseline="0" dirty="0" smtClean="0"/>
                        <a:t> and Family Support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marL="91422" marR="91422"/>
                </a:tc>
              </a:tr>
              <a:tr h="382487">
                <a:tc>
                  <a:txBody>
                    <a:bodyPr/>
                    <a:lstStyle/>
                    <a:p>
                      <a:r>
                        <a:rPr lang="en-US" dirty="0" smtClean="0"/>
                        <a:t>Substance</a:t>
                      </a:r>
                      <a:r>
                        <a:rPr lang="en-US" baseline="0" dirty="0" smtClean="0"/>
                        <a:t> Abuse services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marL="91422" marR="9142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8466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sz="3200" dirty="0" smtClean="0"/>
              <a:t>Benefit Billing Rules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305800" cy="483076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/>
              <a:t>Parenting skills training can be billed as Family Therapy with or without the Member present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/>
              <a:t>Individual, family, and group therapy sessions may be billed if provided on the same day, but only one of each type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/>
              <a:t>Multiple psychotherapy visits over a week can be billed but excessive use may trigger audit. Document need for therapy more than once a week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/>
              <a:t>Home-based individual/family therapy can be billed.  Document clinical reason why it cannot be effectively done in the clinic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/>
              <a:t>Psychotherapy may not be billed on the same day as a Comprehensive Diagnostic Assessment</a:t>
            </a:r>
          </a:p>
        </p:txBody>
      </p:sp>
    </p:spTree>
    <p:extLst>
      <p:ext uri="{BB962C8B-B14F-4D97-AF65-F5344CB8AC3E}">
        <p14:creationId xmlns:p14="http://schemas.microsoft.com/office/powerpoint/2010/main" val="33604963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Strategy for Transformation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2101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System to deliver medically necessary treatment to members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 smtClean="0"/>
          </a:p>
          <a:p>
            <a:r>
              <a:rPr lang="en-US" sz="2800" dirty="0" smtClean="0"/>
              <a:t>Accurate diagnosis linked with evidence based practices</a:t>
            </a:r>
          </a:p>
          <a:p>
            <a:r>
              <a:rPr lang="en-US" sz="2800" dirty="0" smtClean="0"/>
              <a:t>Provide known </a:t>
            </a:r>
            <a:r>
              <a:rPr lang="en-US" sz="2800" dirty="0"/>
              <a:t>effective </a:t>
            </a:r>
            <a:r>
              <a:rPr lang="en-US" sz="2800" dirty="0" smtClean="0"/>
              <a:t>treatments</a:t>
            </a:r>
            <a:endParaRPr lang="en-US" sz="2800" dirty="0"/>
          </a:p>
          <a:p>
            <a:r>
              <a:rPr lang="en-US" sz="2800" dirty="0"/>
              <a:t>Unproven treatments </a:t>
            </a:r>
            <a:r>
              <a:rPr lang="en-US" sz="2800" dirty="0" smtClean="0"/>
              <a:t>might </a:t>
            </a:r>
            <a:r>
              <a:rPr lang="en-US" sz="2800" dirty="0"/>
              <a:t>be </a:t>
            </a:r>
            <a:r>
              <a:rPr lang="en-US" sz="2800" dirty="0" smtClean="0"/>
              <a:t>justifiable in certain circumstances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Track change in symptoms and functioning with measurable, observable outcomes</a:t>
            </a:r>
          </a:p>
        </p:txBody>
      </p:sp>
    </p:spTree>
    <p:extLst>
      <p:ext uri="{BB962C8B-B14F-4D97-AF65-F5344CB8AC3E}">
        <p14:creationId xmlns:p14="http://schemas.microsoft.com/office/powerpoint/2010/main" val="33739495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4838" cy="611188"/>
          </a:xfrm>
        </p:spPr>
        <p:txBody>
          <a:bodyPr/>
          <a:lstStyle/>
          <a:p>
            <a:r>
              <a:rPr lang="en-US" sz="3200" dirty="0" smtClean="0"/>
              <a:t>Envisioned Care: Member-centered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8013" cy="3505200"/>
          </a:xfrm>
        </p:spPr>
        <p:txBody>
          <a:bodyPr/>
          <a:lstStyle/>
          <a:p>
            <a:r>
              <a:rPr lang="en-US" sz="3200" dirty="0" smtClean="0"/>
              <a:t>The Member’s needs come first  </a:t>
            </a:r>
          </a:p>
          <a:p>
            <a:r>
              <a:rPr lang="en-US" sz="3200" dirty="0" smtClean="0"/>
              <a:t>Care based on linking Members to all services they need, not on what a Provider offers</a:t>
            </a:r>
          </a:p>
          <a:p>
            <a:r>
              <a:rPr lang="en-US" sz="3200" dirty="0" smtClean="0"/>
              <a:t>Do what is known to work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43012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457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Medical Necessity Review: Do What Works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8013" cy="5029200"/>
          </a:xfrm>
        </p:spPr>
        <p:txBody>
          <a:bodyPr>
            <a:noAutofit/>
          </a:bodyPr>
          <a:lstStyle/>
          <a:p>
            <a:pPr marL="0" indent="0">
              <a:spcAft>
                <a:spcPts val="400"/>
              </a:spcAft>
              <a:buNone/>
            </a:pPr>
            <a:r>
              <a:rPr lang="en-US" sz="2600" dirty="0"/>
              <a:t>Move from provider-driven </a:t>
            </a:r>
            <a:r>
              <a:rPr lang="en-US" sz="2600" dirty="0" smtClean="0"/>
              <a:t>towards scientific </a:t>
            </a:r>
            <a:r>
              <a:rPr lang="en-US" sz="2600" dirty="0"/>
              <a:t>literature-driven </a:t>
            </a:r>
            <a:r>
              <a:rPr lang="en-US" sz="2600" dirty="0" smtClean="0"/>
              <a:t>coverage</a:t>
            </a:r>
          </a:p>
          <a:p>
            <a:pPr lvl="2">
              <a:spcAft>
                <a:spcPts val="400"/>
              </a:spcAft>
            </a:pPr>
            <a:r>
              <a:rPr lang="en-US" sz="2600" dirty="0" smtClean="0"/>
              <a:t>Throughout medical care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2600" b="1" dirty="0" smtClean="0"/>
              <a:t>Main goal:  </a:t>
            </a:r>
            <a:r>
              <a:rPr lang="en-US" sz="2600" dirty="0"/>
              <a:t>C</a:t>
            </a:r>
            <a:r>
              <a:rPr lang="en-US" sz="2600" dirty="0" smtClean="0"/>
              <a:t>over what is scientifically known to work 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2600" b="1" dirty="0" smtClean="0"/>
              <a:t>Method:  </a:t>
            </a:r>
            <a:r>
              <a:rPr lang="en-US" sz="2600" dirty="0"/>
              <a:t>A</a:t>
            </a:r>
            <a:r>
              <a:rPr lang="en-US" sz="2600" dirty="0" smtClean="0"/>
              <a:t>pply evidence-based practices to a population </a:t>
            </a:r>
            <a:r>
              <a:rPr lang="en-US" sz="2600" dirty="0"/>
              <a:t>based on identified diagnosis and clinical need 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2600" b="1" dirty="0" smtClean="0"/>
              <a:t>Starting point:  </a:t>
            </a:r>
            <a:r>
              <a:rPr lang="en-US" sz="2600" dirty="0"/>
              <a:t>K</a:t>
            </a:r>
            <a:r>
              <a:rPr lang="en-US" sz="2600" dirty="0" smtClean="0"/>
              <a:t>now evidence-based practice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2600" b="1" dirty="0" smtClean="0"/>
              <a:t>Add in:  </a:t>
            </a:r>
            <a:r>
              <a:rPr lang="en-US" sz="2600" dirty="0" smtClean="0"/>
              <a:t>Efficiency/cost effectiveness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2600" b="1" dirty="0" smtClean="0"/>
              <a:t>Add in:  </a:t>
            </a:r>
            <a:r>
              <a:rPr lang="en-US" sz="2600" dirty="0" smtClean="0"/>
              <a:t>Recovery and Resiliency principles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2600" dirty="0" smtClean="0"/>
              <a:t>*** Funds will flow to known effective treatments before considering unproven therapies ***</a:t>
            </a:r>
          </a:p>
        </p:txBody>
      </p:sp>
    </p:spTree>
    <p:extLst>
      <p:ext uri="{BB962C8B-B14F-4D97-AF65-F5344CB8AC3E}">
        <p14:creationId xmlns:p14="http://schemas.microsoft.com/office/powerpoint/2010/main" val="2541204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n">
  <a:themeElements>
    <a:clrScheme name="Main 1">
      <a:dk1>
        <a:srgbClr val="63666A"/>
      </a:dk1>
      <a:lt1>
        <a:srgbClr val="FFFFFF"/>
      </a:lt1>
      <a:dk2>
        <a:srgbClr val="63666A"/>
      </a:dk2>
      <a:lt2>
        <a:srgbClr val="0D776E"/>
      </a:lt2>
      <a:accent1>
        <a:srgbClr val="D45D00"/>
      </a:accent1>
      <a:accent2>
        <a:srgbClr val="D19000"/>
      </a:accent2>
      <a:accent3>
        <a:srgbClr val="FFFFFF"/>
      </a:accent3>
      <a:accent4>
        <a:srgbClr val="535659"/>
      </a:accent4>
      <a:accent5>
        <a:srgbClr val="E6B6AA"/>
      </a:accent5>
      <a:accent6>
        <a:srgbClr val="BD8200"/>
      </a:accent6>
      <a:hlink>
        <a:srgbClr val="96172E"/>
      </a:hlink>
      <a:folHlink>
        <a:srgbClr val="8E9300"/>
      </a:folHlink>
    </a:clrScheme>
    <a:fontScheme name="Mai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68275" marR="0" indent="-168275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35000"/>
          </a:spcAft>
          <a:buClr>
            <a:schemeClr val="accent1"/>
          </a:buClr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68275" marR="0" indent="-168275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35000"/>
          </a:spcAft>
          <a:buClr>
            <a:schemeClr val="accent1"/>
          </a:buClr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Main 1">
        <a:dk1>
          <a:srgbClr val="63666A"/>
        </a:dk1>
        <a:lt1>
          <a:srgbClr val="FFFFFF"/>
        </a:lt1>
        <a:dk2>
          <a:srgbClr val="63666A"/>
        </a:dk2>
        <a:lt2>
          <a:srgbClr val="0D776E"/>
        </a:lt2>
        <a:accent1>
          <a:srgbClr val="D45D00"/>
        </a:accent1>
        <a:accent2>
          <a:srgbClr val="D19000"/>
        </a:accent2>
        <a:accent3>
          <a:srgbClr val="FFFFFF"/>
        </a:accent3>
        <a:accent4>
          <a:srgbClr val="535659"/>
        </a:accent4>
        <a:accent5>
          <a:srgbClr val="E6B6AA"/>
        </a:accent5>
        <a:accent6>
          <a:srgbClr val="BD8200"/>
        </a:accent6>
        <a:hlink>
          <a:srgbClr val="96172E"/>
        </a:hlink>
        <a:folHlink>
          <a:srgbClr val="8E9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Main">
  <a:themeElements>
    <a:clrScheme name="3_Main 1">
      <a:dk1>
        <a:srgbClr val="63666A"/>
      </a:dk1>
      <a:lt1>
        <a:srgbClr val="FFFFFF"/>
      </a:lt1>
      <a:dk2>
        <a:srgbClr val="63666A"/>
      </a:dk2>
      <a:lt2>
        <a:srgbClr val="0D776E"/>
      </a:lt2>
      <a:accent1>
        <a:srgbClr val="D45D00"/>
      </a:accent1>
      <a:accent2>
        <a:srgbClr val="D19000"/>
      </a:accent2>
      <a:accent3>
        <a:srgbClr val="FFFFFF"/>
      </a:accent3>
      <a:accent4>
        <a:srgbClr val="535659"/>
      </a:accent4>
      <a:accent5>
        <a:srgbClr val="E6B6AA"/>
      </a:accent5>
      <a:accent6>
        <a:srgbClr val="BD8200"/>
      </a:accent6>
      <a:hlink>
        <a:srgbClr val="96172E"/>
      </a:hlink>
      <a:folHlink>
        <a:srgbClr val="8E9300"/>
      </a:folHlink>
    </a:clrScheme>
    <a:fontScheme name="3_Mai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68275" marR="0" indent="-168275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35000"/>
          </a:spcAft>
          <a:buClr>
            <a:schemeClr val="accent1"/>
          </a:buClr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68275" marR="0" indent="-168275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35000"/>
          </a:spcAft>
          <a:buClr>
            <a:schemeClr val="accent1"/>
          </a:buClr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3_Main 1">
        <a:dk1>
          <a:srgbClr val="63666A"/>
        </a:dk1>
        <a:lt1>
          <a:srgbClr val="FFFFFF"/>
        </a:lt1>
        <a:dk2>
          <a:srgbClr val="63666A"/>
        </a:dk2>
        <a:lt2>
          <a:srgbClr val="0D776E"/>
        </a:lt2>
        <a:accent1>
          <a:srgbClr val="D45D00"/>
        </a:accent1>
        <a:accent2>
          <a:srgbClr val="D19000"/>
        </a:accent2>
        <a:accent3>
          <a:srgbClr val="FFFFFF"/>
        </a:accent3>
        <a:accent4>
          <a:srgbClr val="535659"/>
        </a:accent4>
        <a:accent5>
          <a:srgbClr val="E6B6AA"/>
        </a:accent5>
        <a:accent6>
          <a:srgbClr val="BD8200"/>
        </a:accent6>
        <a:hlink>
          <a:srgbClr val="96172E"/>
        </a:hlink>
        <a:folHlink>
          <a:srgbClr val="8E9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ain">
  <a:themeElements>
    <a:clrScheme name="1_Main 1">
      <a:dk1>
        <a:srgbClr val="63666A"/>
      </a:dk1>
      <a:lt1>
        <a:srgbClr val="FFFFFF"/>
      </a:lt1>
      <a:dk2>
        <a:srgbClr val="63666A"/>
      </a:dk2>
      <a:lt2>
        <a:srgbClr val="0D776E"/>
      </a:lt2>
      <a:accent1>
        <a:srgbClr val="D45D00"/>
      </a:accent1>
      <a:accent2>
        <a:srgbClr val="D19000"/>
      </a:accent2>
      <a:accent3>
        <a:srgbClr val="FFFFFF"/>
      </a:accent3>
      <a:accent4>
        <a:srgbClr val="535659"/>
      </a:accent4>
      <a:accent5>
        <a:srgbClr val="E6B6AA"/>
      </a:accent5>
      <a:accent6>
        <a:srgbClr val="BD8200"/>
      </a:accent6>
      <a:hlink>
        <a:srgbClr val="96172E"/>
      </a:hlink>
      <a:folHlink>
        <a:srgbClr val="8E9300"/>
      </a:folHlink>
    </a:clrScheme>
    <a:fontScheme name="1_Mai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68275" marR="0" indent="-168275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35000"/>
          </a:spcAft>
          <a:buClr>
            <a:schemeClr val="accent1"/>
          </a:buClr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68275" marR="0" indent="-168275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35000"/>
          </a:spcAft>
          <a:buClr>
            <a:schemeClr val="accent1"/>
          </a:buClr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Main 1">
        <a:dk1>
          <a:srgbClr val="63666A"/>
        </a:dk1>
        <a:lt1>
          <a:srgbClr val="FFFFFF"/>
        </a:lt1>
        <a:dk2>
          <a:srgbClr val="63666A"/>
        </a:dk2>
        <a:lt2>
          <a:srgbClr val="0D776E"/>
        </a:lt2>
        <a:accent1>
          <a:srgbClr val="D45D00"/>
        </a:accent1>
        <a:accent2>
          <a:srgbClr val="D19000"/>
        </a:accent2>
        <a:accent3>
          <a:srgbClr val="FFFFFF"/>
        </a:accent3>
        <a:accent4>
          <a:srgbClr val="535659"/>
        </a:accent4>
        <a:accent5>
          <a:srgbClr val="E6B6AA"/>
        </a:accent5>
        <a:accent6>
          <a:srgbClr val="BD8200"/>
        </a:accent6>
        <a:hlink>
          <a:srgbClr val="96172E"/>
        </a:hlink>
        <a:folHlink>
          <a:srgbClr val="8E9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Main">
  <a:themeElements>
    <a:clrScheme name="2_Main 1">
      <a:dk1>
        <a:srgbClr val="63666A"/>
      </a:dk1>
      <a:lt1>
        <a:srgbClr val="FFFFFF"/>
      </a:lt1>
      <a:dk2>
        <a:srgbClr val="63666A"/>
      </a:dk2>
      <a:lt2>
        <a:srgbClr val="0D776E"/>
      </a:lt2>
      <a:accent1>
        <a:srgbClr val="D45D00"/>
      </a:accent1>
      <a:accent2>
        <a:srgbClr val="D19000"/>
      </a:accent2>
      <a:accent3>
        <a:srgbClr val="FFFFFF"/>
      </a:accent3>
      <a:accent4>
        <a:srgbClr val="535659"/>
      </a:accent4>
      <a:accent5>
        <a:srgbClr val="E6B6AA"/>
      </a:accent5>
      <a:accent6>
        <a:srgbClr val="BD8200"/>
      </a:accent6>
      <a:hlink>
        <a:srgbClr val="96172E"/>
      </a:hlink>
      <a:folHlink>
        <a:srgbClr val="8E9300"/>
      </a:folHlink>
    </a:clrScheme>
    <a:fontScheme name="2_Mai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68275" marR="0" indent="-168275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35000"/>
          </a:spcAft>
          <a:buClr>
            <a:schemeClr val="accent1"/>
          </a:buClr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68275" marR="0" indent="-168275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35000"/>
          </a:spcAft>
          <a:buClr>
            <a:schemeClr val="accent1"/>
          </a:buClr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2_Main 1">
        <a:dk1>
          <a:srgbClr val="63666A"/>
        </a:dk1>
        <a:lt1>
          <a:srgbClr val="FFFFFF"/>
        </a:lt1>
        <a:dk2>
          <a:srgbClr val="63666A"/>
        </a:dk2>
        <a:lt2>
          <a:srgbClr val="0D776E"/>
        </a:lt2>
        <a:accent1>
          <a:srgbClr val="D45D00"/>
        </a:accent1>
        <a:accent2>
          <a:srgbClr val="D19000"/>
        </a:accent2>
        <a:accent3>
          <a:srgbClr val="FFFFFF"/>
        </a:accent3>
        <a:accent4>
          <a:srgbClr val="535659"/>
        </a:accent4>
        <a:accent5>
          <a:srgbClr val="E6B6AA"/>
        </a:accent5>
        <a:accent6>
          <a:srgbClr val="BD8200"/>
        </a:accent6>
        <a:hlink>
          <a:srgbClr val="96172E"/>
        </a:hlink>
        <a:folHlink>
          <a:srgbClr val="8E9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Optum PP Slide Template</Template>
  <TotalTime>3225</TotalTime>
  <Words>1575</Words>
  <Application>Microsoft Office PowerPoint</Application>
  <PresentationFormat>On-screen Show (4:3)</PresentationFormat>
  <Paragraphs>174</Paragraphs>
  <Slides>24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Main</vt:lpstr>
      <vt:lpstr>3_Main</vt:lpstr>
      <vt:lpstr>1_Main</vt:lpstr>
      <vt:lpstr>2_Main</vt:lpstr>
      <vt:lpstr>Medical Necessity and System Transformation in Idaho</vt:lpstr>
      <vt:lpstr>Overview</vt:lpstr>
      <vt:lpstr>Nation Wide Changes and Idaho</vt:lpstr>
      <vt:lpstr>Optum Idaho’s Benefit Structure</vt:lpstr>
      <vt:lpstr>Optum Idaho Benefit Structure</vt:lpstr>
      <vt:lpstr>Benefit Billing Rules</vt:lpstr>
      <vt:lpstr>Strategy for Transformation</vt:lpstr>
      <vt:lpstr>Envisioned Care: Member-centered</vt:lpstr>
      <vt:lpstr>Medical Necessity Review: Do What Works</vt:lpstr>
      <vt:lpstr>Evidence-Based Practice (EBP)</vt:lpstr>
      <vt:lpstr>Utilization Management Process</vt:lpstr>
      <vt:lpstr>Before Optum Idaho</vt:lpstr>
      <vt:lpstr>Case example:  Oppositional Defiant Disorder (ODD)</vt:lpstr>
      <vt:lpstr>ODD - 2</vt:lpstr>
      <vt:lpstr>CBRS issues – A Role in ODD Treatment?</vt:lpstr>
      <vt:lpstr>CBRS:  National Medical Necessity</vt:lpstr>
      <vt:lpstr>Next steps to best use the new benefit</vt:lpstr>
      <vt:lpstr>Using the benefit for maximum client value</vt:lpstr>
      <vt:lpstr>Using the benefit – part 2</vt:lpstr>
      <vt:lpstr>System Transformation</vt:lpstr>
      <vt:lpstr>What We Want to See: One Stop</vt:lpstr>
      <vt:lpstr>Transformation</vt:lpstr>
      <vt:lpstr>Summary</vt:lpstr>
      <vt:lpstr>SAMHSA Study 2012 – Idaho vs. the Nation</vt:lpstr>
    </vt:vector>
  </TitlesOfParts>
  <Company>UnitedHealth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Berlant, Jeffrey L</dc:creator>
  <cp:lastModifiedBy>Dennis J Woodbury</cp:lastModifiedBy>
  <cp:revision>405</cp:revision>
  <cp:lastPrinted>2014-01-06T18:32:04Z</cp:lastPrinted>
  <dcterms:created xsi:type="dcterms:W3CDTF">2013-12-16T23:47:48Z</dcterms:created>
  <dcterms:modified xsi:type="dcterms:W3CDTF">2014-02-25T15:19:02Z</dcterms:modified>
</cp:coreProperties>
</file>